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2" r:id="rId4"/>
    <p:sldId id="263" r:id="rId5"/>
    <p:sldId id="265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2"/>
    <p:restoredTop sz="94680"/>
  </p:normalViewPr>
  <p:slideViewPr>
    <p:cSldViewPr snapToGrid="0" snapToObjects="1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DF048-61DF-424D-9461-A061F31C4A2B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0CB81-3778-9C44-B3AB-9CBEAA202D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731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991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4715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362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01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164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37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093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089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80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85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42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90CB81-3778-9C44-B3AB-9CBEAA202D8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101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78BCA-32EF-C74E-98C9-6B4A92C40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3A72ED-8385-6A46-A529-5716EC39F5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95ECE9-A314-264E-A70E-02521646C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C002-26AB-4E68-8CB6-3BDFC95070CF}" type="datetime1">
              <a:rPr lang="en-US" smtClean="0"/>
              <a:t>5/12/2023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822EC-7AB8-AA4E-97DA-94E805AB4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753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3E269-8FE4-0E46-8924-F0F4EF28E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D0450C-D9E3-E14B-9A8A-B7C131D058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5ADCBE-580C-3749-BB75-5C9DD3873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49580-1975-4D26-A6D9-15F4ADD61BF9}" type="datetime1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1A6EF-7E6C-2244-9BED-3E610E97A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D40C4-AD79-8A47-A4D5-F467D2160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44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85E9E5-776E-4C46-9EC9-DEF5618678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3D4E6D-EA79-A046-84A3-08C766269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C0567-C940-CC48-8C4F-41512682F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9D33B-A8DA-428B-B571-77F24E5C1787}" type="datetime1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EDE7B-919C-B64F-A44F-9FF74D8D8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2D6BA-E289-CE44-B504-F43D68BA5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29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C3537-44BB-5F4E-99AD-8EAF6E14B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C3E1D-B68E-A649-9792-261FC06DD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50E44-E098-3243-8934-0814F2085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AC60C-D181-4828-AF5A-7540ED72B834}" type="datetime1">
              <a:rPr lang="en-US" smtClean="0"/>
              <a:t>5/12/2023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3D04C-6114-AD4A-B67D-5D1F788BF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721D12-EF0B-4C48-BD0B-74739B8281F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529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08959-05C6-5842-99BC-35DF060A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3AFB-5E92-CA49-ABC4-DCB4B5D769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546B3-F8E0-974A-9850-D03AB9BA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FCAB6-83C3-4D26-B30B-E3676D007904}" type="datetime1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DF99F-AB17-134F-8F65-DC7B8BB79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E16A1-B655-5243-AE75-15842483E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39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3C6F2-87A4-864F-84BE-8C34CC5DC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DD1401-347E-374C-97B1-BCD9DC1B77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098684-4604-4C45-A4B2-B658AE1D3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C4CCEE-7C7F-9D4F-A87F-2D958416A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72178-4712-43AA-A339-18BD10A76453}" type="datetime1">
              <a:rPr lang="en-US" smtClean="0"/>
              <a:t>5/12/2023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2F89B-68EB-9941-978B-8E348F603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D34152-FA5D-5C41-BC6C-4A3ADE1FA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654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9ADA9-AB24-7E49-85CA-399570E65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17A35-3462-A847-9562-C4780C81F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87F8EE-E44D-764E-92BF-419B3AABE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7F226B-5EF8-DD41-8804-84408117E1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89E860-5125-C841-8652-1E03500806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B0262A-7923-FD4D-9B18-80C29D272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0225D-BE4C-4D87-A39B-61A278F50833}" type="datetime1">
              <a:rPr lang="en-US" smtClean="0"/>
              <a:t>5/12/2023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A8EE0B-8F76-8845-9961-8A134466E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88F7FC-4DDD-C24F-8444-D712376FE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60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6B5FE-7B0C-8E4F-AD76-3CE2D7D4F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238E26-1B65-074C-94C2-4BFEB057F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3FC1-17DB-43A5-8D16-6F9283A7C021}" type="datetime1">
              <a:rPr lang="en-US" smtClean="0"/>
              <a:t>5/12/2023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88EFCB-8833-0C49-AB6F-41C5F7D30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7D0024-822E-E842-A434-6167E69A1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81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4FBC5C-0C21-9E4B-B25C-B8F03D6EA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27E4-9573-40C5-95F3-630059BC6281}" type="datetime1">
              <a:rPr lang="en-US" smtClean="0"/>
              <a:t>5/12/2023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46931A-B417-8040-ADCF-D155DD6DB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82A904-A49F-654E-B9B7-C2930D592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056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A49F6-3DF4-C640-8186-6116204F2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370E7-07E7-AD4F-AE70-A14936F76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08DEFE-0D16-CF44-BD9C-E6136D3438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30604D-CFA8-A842-B414-0B4D0F8CC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3605-AA26-4DD1-B880-0CE767D682C9}" type="datetime1">
              <a:rPr lang="en-US" smtClean="0"/>
              <a:t>5/12/2023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4A95A5-B2FA-384D-96BE-B8A8B70D5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8DF122-E264-2646-AC67-1E91C93C3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0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FC4F-2687-FA47-AE3A-6BC2DB3F2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5E2A82-874C-4044-96E0-9C10E03236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E5AD16-01AD-2846-9DE5-F0D137ADA8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156C2C-B3B6-9449-9901-2F0501BDB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5408B-0E84-4D8C-A425-0811E8EF2F78}" type="datetime1">
              <a:rPr lang="en-US" smtClean="0"/>
              <a:t>5/12/2023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A7E4F-9508-4C46-8808-77933452E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23019-9910-5047-A5C4-FA242BBF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556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773857-D6E3-8143-8C41-653148411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8D016-BEEE-994E-B3BB-86D5EF9EBC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E7DA96-31A5-7443-971D-3F90F4C494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A8FB8-99DB-4FFB-8F1A-FE6F7E3D8150}" type="datetime1">
              <a:rPr lang="en-US" smtClean="0"/>
              <a:t>5/12/2023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CD100-1317-8640-997C-62E532E9A3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36A19-15C3-C649-B96C-2B7B5DD7B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051B8-AE83-1C41-AB1D-C78A758478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222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Visio_Drawing1.vsdx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.vsdx"/><Relationship Id="rId9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9B6E3-5706-0142-9D69-A266DFCC32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0162" y="2808225"/>
            <a:ext cx="9144000" cy="2750994"/>
          </a:xfrm>
        </p:spPr>
        <p:txBody>
          <a:bodyPr>
            <a:normAutofit fontScale="90000"/>
          </a:bodyPr>
          <a:lstStyle/>
          <a:p>
            <a:r>
              <a:rPr lang="en-US" sz="4400" dirty="0">
                <a:solidFill>
                  <a:schemeClr val="accent1"/>
                </a:solidFill>
              </a:rPr>
              <a:t>SA2/SA5 background material &amp;&amp; Discussion on CHF selection in SLAMUP</a:t>
            </a:r>
            <a:br>
              <a:rPr lang="en-US" sz="4400" dirty="0">
                <a:solidFill>
                  <a:schemeClr val="accent1"/>
                </a:solidFill>
              </a:rPr>
            </a:br>
            <a:br>
              <a:rPr lang="en-US" sz="4400" dirty="0">
                <a:solidFill>
                  <a:schemeClr val="accent1"/>
                </a:solidFill>
              </a:rPr>
            </a:br>
            <a:br>
              <a:rPr lang="en-US" sz="4400" dirty="0">
                <a:solidFill>
                  <a:schemeClr val="accent1"/>
                </a:solidFill>
              </a:rPr>
            </a:br>
            <a:r>
              <a:rPr lang="en-US" sz="3100" dirty="0"/>
              <a:t>by Oracle, Verizon UK Ltd, Nokia, Nokia Shanghai Bell, China Telecom, Ericsson, Huawei, HiSilicon - 5/12/2023</a:t>
            </a:r>
            <a:br>
              <a:rPr lang="en-US" sz="3100" dirty="0"/>
            </a:br>
            <a:br>
              <a:rPr lang="en-US" sz="6000" dirty="0"/>
            </a:br>
            <a:endParaRPr lang="en-US" sz="4400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A0B21F-575F-413F-A73B-DD0FA84834D8}"/>
              </a:ext>
            </a:extLst>
          </p:cNvPr>
          <p:cNvSpPr txBox="1"/>
          <p:nvPr/>
        </p:nvSpPr>
        <p:spPr>
          <a:xfrm>
            <a:off x="441789" y="148975"/>
            <a:ext cx="11260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12076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3GPP TSG-SA WG2 Meeting #157</a:t>
            </a:r>
            <a:r>
              <a:rPr lang="en-GB" sz="1800" b="1" i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		          S2-2306679</a:t>
            </a:r>
            <a:endParaRPr lang="en-US" sz="1800" dirty="0"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Arial" panose="020B0604020202020204" pitchFamily="34" charset="0"/>
              </a:rPr>
              <a:t>Berlin, Germany, May 22 – 26, 2023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16F3F1-C54A-45C7-B0FE-360BCB271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51B8-AE83-1C41-AB1D-C78A7584782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262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3079773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2890463" y="3079773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5253512" y="3096977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773985" y="376090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1 (DNN=</a:t>
            </a:r>
            <a:r>
              <a:rPr lang="en-US" dirty="0" err="1"/>
              <a:t>abc</a:t>
            </a:r>
            <a:r>
              <a:rPr lang="en-US" dirty="0"/>
              <a:t>) 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C7412C-4BDC-4B35-A106-CC568F49FA25}"/>
              </a:ext>
            </a:extLst>
          </p:cNvPr>
          <p:cNvSpPr txBox="1"/>
          <p:nvPr/>
        </p:nvSpPr>
        <p:spPr>
          <a:xfrm>
            <a:off x="2984640" y="378890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2 (DNN=def)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2B01E3-3516-42EF-A0A6-595973F4900F}"/>
              </a:ext>
            </a:extLst>
          </p:cNvPr>
          <p:cNvSpPr txBox="1"/>
          <p:nvPr/>
        </p:nvSpPr>
        <p:spPr>
          <a:xfrm>
            <a:off x="5253512" y="391964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3 (DNN=</a:t>
            </a:r>
            <a:r>
              <a:rPr lang="en-US" dirty="0" err="1"/>
              <a:t>ghi</a:t>
            </a:r>
            <a:r>
              <a:rPr lang="en-US" dirty="0"/>
              <a:t>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398870-B3EA-4D28-BB51-343CCCD42ABD}"/>
              </a:ext>
            </a:extLst>
          </p:cNvPr>
          <p:cNvSpPr txBox="1"/>
          <p:nvPr/>
        </p:nvSpPr>
        <p:spPr>
          <a:xfrm>
            <a:off x="7491568" y="400528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AM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148F67-7341-4747-A562-EB550EAC855A}"/>
              </a:ext>
            </a:extLst>
          </p:cNvPr>
          <p:cNvSpPr txBox="1"/>
          <p:nvPr/>
        </p:nvSpPr>
        <p:spPr>
          <a:xfrm>
            <a:off x="9863186" y="398818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UE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DA3E84A-870E-49A1-A382-E5F80B0EAAE1}"/>
              </a:ext>
            </a:extLst>
          </p:cNvPr>
          <p:cNvSpPr txBox="1"/>
          <p:nvPr/>
        </p:nvSpPr>
        <p:spPr>
          <a:xfrm>
            <a:off x="224319" y="6082981"/>
            <a:ext cx="11743361" cy="70788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Good!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GB" sz="1800" dirty="0">
                <a:effectLst/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(A possible solution) </a:t>
            </a:r>
            <a:r>
              <a:rPr lang="en-GB" sz="20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AM PCF saved the day by dynamically storing the address of CHF #1 in the common storage.</a:t>
            </a:r>
            <a:endParaRPr lang="en-US" sz="2000" b="1" dirty="0">
              <a:highlight>
                <a:srgbClr val="00FF00"/>
              </a:highligh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142385-474B-4556-89B7-8F4AF2BFB153}"/>
              </a:ext>
            </a:extLst>
          </p:cNvPr>
          <p:cNvSpPr txBox="1"/>
          <p:nvPr/>
        </p:nvSpPr>
        <p:spPr>
          <a:xfrm>
            <a:off x="4994959" y="4442947"/>
            <a:ext cx="1924686" cy="14773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NRF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  <a:p>
            <a:r>
              <a:rPr lang="en-US" dirty="0">
                <a:solidFill>
                  <a:srgbClr val="00B0F0"/>
                </a:solidFill>
              </a:rPr>
              <a:t>CHF address #2</a:t>
            </a:r>
          </a:p>
          <a:p>
            <a:r>
              <a:rPr lang="en-US" dirty="0">
                <a:solidFill>
                  <a:srgbClr val="FF0000"/>
                </a:solidFill>
              </a:rPr>
              <a:t>CHF address #3</a:t>
            </a:r>
          </a:p>
          <a:p>
            <a:r>
              <a:rPr lang="en-US" dirty="0">
                <a:solidFill>
                  <a:srgbClr val="7030A0"/>
                </a:solidFill>
              </a:rPr>
              <a:t>…….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5E3E6E6-A612-4D47-AA17-156820087032}"/>
              </a:ext>
            </a:extLst>
          </p:cNvPr>
          <p:cNvCxnSpPr>
            <a:stCxn id="19" idx="0"/>
          </p:cNvCxnSpPr>
          <p:nvPr/>
        </p:nvCxnSpPr>
        <p:spPr>
          <a:xfrm flipV="1">
            <a:off x="5957302" y="3724393"/>
            <a:ext cx="2118186" cy="718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B6C405C-FC42-4EDB-936F-DA23EA261A65}"/>
              </a:ext>
            </a:extLst>
          </p:cNvPr>
          <p:cNvSpPr txBox="1"/>
          <p:nvPr/>
        </p:nvSpPr>
        <p:spPr>
          <a:xfrm rot="20486140">
            <a:off x="7041075" y="3933437"/>
            <a:ext cx="1671406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NRF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ADE309-22CB-455B-90F4-71794AB9AFC3}"/>
              </a:ext>
            </a:extLst>
          </p:cNvPr>
          <p:cNvSpPr txBox="1"/>
          <p:nvPr/>
        </p:nvSpPr>
        <p:spPr>
          <a:xfrm>
            <a:off x="2078194" y="1770374"/>
            <a:ext cx="8711759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 common UDR table for CHF address (across AM and UE policy of a SUPI and across all of its PDU Sessions): </a:t>
            </a:r>
            <a:r>
              <a:rPr lang="en-US" dirty="0">
                <a:solidFill>
                  <a:srgbClr val="7030A0"/>
                </a:solidFill>
              </a:rPr>
              <a:t>CHF address #1</a:t>
            </a:r>
            <a:endParaRPr lang="en-US" strike="sngStrike" dirty="0">
              <a:solidFill>
                <a:srgbClr val="7030A0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C665639-AAC1-4CC8-91FB-8CA1C36C1957}"/>
              </a:ext>
            </a:extLst>
          </p:cNvPr>
          <p:cNvCxnSpPr>
            <a:cxnSpLocks/>
          </p:cNvCxnSpPr>
          <p:nvPr/>
        </p:nvCxnSpPr>
        <p:spPr>
          <a:xfrm flipH="1" flipV="1">
            <a:off x="6981673" y="2433441"/>
            <a:ext cx="1246210" cy="6463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70BDB275-2D5F-4D98-84B2-BED2421AB411}"/>
              </a:ext>
            </a:extLst>
          </p:cNvPr>
          <p:cNvSpPr/>
          <p:nvPr/>
        </p:nvSpPr>
        <p:spPr>
          <a:xfrm>
            <a:off x="6944277" y="3815230"/>
            <a:ext cx="303152" cy="309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DAD27AC-B60A-47BA-ACD6-D2A6A83D29E3}"/>
              </a:ext>
            </a:extLst>
          </p:cNvPr>
          <p:cNvSpPr/>
          <p:nvPr/>
        </p:nvSpPr>
        <p:spPr>
          <a:xfrm>
            <a:off x="8000802" y="2693637"/>
            <a:ext cx="303152" cy="309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BE389AF-89D3-4BEA-ADDF-F60B6DF930AE}"/>
              </a:ext>
            </a:extLst>
          </p:cNvPr>
          <p:cNvCxnSpPr/>
          <p:nvPr/>
        </p:nvCxnSpPr>
        <p:spPr>
          <a:xfrm flipH="1">
            <a:off x="1931542" y="2416705"/>
            <a:ext cx="462337" cy="6613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9E8FD90-EE29-4CC1-BF5D-43BFF6C108DC}"/>
              </a:ext>
            </a:extLst>
          </p:cNvPr>
          <p:cNvCxnSpPr>
            <a:endCxn id="10" idx="0"/>
          </p:cNvCxnSpPr>
          <p:nvPr/>
        </p:nvCxnSpPr>
        <p:spPr>
          <a:xfrm flipH="1">
            <a:off x="3748356" y="2433441"/>
            <a:ext cx="546242" cy="6463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6EB5EB0-6A2A-4035-B8F6-ADCFF6C401D5}"/>
              </a:ext>
            </a:extLst>
          </p:cNvPr>
          <p:cNvCxnSpPr>
            <a:cxnSpLocks/>
          </p:cNvCxnSpPr>
          <p:nvPr/>
        </p:nvCxnSpPr>
        <p:spPr>
          <a:xfrm>
            <a:off x="5957302" y="2433441"/>
            <a:ext cx="11983" cy="644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39749CB5-94A9-4B75-B7F3-BAC11C6102FA}"/>
              </a:ext>
            </a:extLst>
          </p:cNvPr>
          <p:cNvSpPr/>
          <p:nvPr/>
        </p:nvSpPr>
        <p:spPr>
          <a:xfrm>
            <a:off x="1900716" y="2496616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FAD7E9E-6167-4C5E-8BE9-78E8A41D2E41}"/>
              </a:ext>
            </a:extLst>
          </p:cNvPr>
          <p:cNvSpPr/>
          <p:nvPr/>
        </p:nvSpPr>
        <p:spPr>
          <a:xfrm>
            <a:off x="3729522" y="2496620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B6BC05A-B082-4CE8-AC3F-D2618D276EC9}"/>
              </a:ext>
            </a:extLst>
          </p:cNvPr>
          <p:cNvSpPr/>
          <p:nvPr/>
        </p:nvSpPr>
        <p:spPr>
          <a:xfrm>
            <a:off x="5599423" y="2527442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143FAC-97E6-4A21-9D86-CCDC31BD385B}"/>
              </a:ext>
            </a:extLst>
          </p:cNvPr>
          <p:cNvSpPr txBox="1"/>
          <p:nvPr/>
        </p:nvSpPr>
        <p:spPr>
          <a:xfrm>
            <a:off x="595900" y="4412124"/>
            <a:ext cx="3565133" cy="132343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highlight>
                  <a:srgbClr val="00FF00"/>
                </a:highlight>
              </a:rPr>
              <a:t>This is an alternative solution to sol. #1. It seems efficient, but it requires a bigger update than sol. #1.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471642-CC33-48DC-9708-2EBED79D134D}"/>
              </a:ext>
            </a:extLst>
          </p:cNvPr>
          <p:cNvSpPr txBox="1"/>
          <p:nvPr/>
        </p:nvSpPr>
        <p:spPr>
          <a:xfrm>
            <a:off x="7376849" y="3077524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C2C5D72-5DDC-461A-8AB1-BCF2B302134A}"/>
              </a:ext>
            </a:extLst>
          </p:cNvPr>
          <p:cNvSpPr txBox="1"/>
          <p:nvPr/>
        </p:nvSpPr>
        <p:spPr>
          <a:xfrm>
            <a:off x="9698809" y="3098071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8B9F1FA-169D-4936-A791-16DA4B258A7A}"/>
              </a:ext>
            </a:extLst>
          </p:cNvPr>
          <p:cNvCxnSpPr>
            <a:stCxn id="35" idx="3"/>
            <a:endCxn id="36" idx="1"/>
          </p:cNvCxnSpPr>
          <p:nvPr/>
        </p:nvCxnSpPr>
        <p:spPr>
          <a:xfrm>
            <a:off x="9310101" y="3400690"/>
            <a:ext cx="388708" cy="205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8EA626-9AB7-40F0-B85D-3779E20535CD}"/>
              </a:ext>
            </a:extLst>
          </p:cNvPr>
          <p:cNvSpPr txBox="1"/>
          <p:nvPr/>
        </p:nvSpPr>
        <p:spPr>
          <a:xfrm>
            <a:off x="9606339" y="3779833"/>
            <a:ext cx="21181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It’s the same AM PCF, so it already has the correct CHF address from step 1…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B969D3-C18F-4D6D-96F5-917557DCDD44}"/>
              </a:ext>
            </a:extLst>
          </p:cNvPr>
          <p:cNvSpPr txBox="1"/>
          <p:nvPr/>
        </p:nvSpPr>
        <p:spPr>
          <a:xfrm>
            <a:off x="80747" y="19544"/>
            <a:ext cx="1386476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Solution #2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B9A8957-6DD2-4EBA-A29C-AEF6B151F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430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4343492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2890463" y="4343492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5253512" y="4360696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773985" y="458282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1 (DNN=</a:t>
            </a:r>
            <a:r>
              <a:rPr lang="en-US" dirty="0" err="1"/>
              <a:t>abc</a:t>
            </a:r>
            <a:r>
              <a:rPr lang="en-US" dirty="0"/>
              <a:t>) 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C7412C-4BDC-4B35-A106-CC568F49FA25}"/>
              </a:ext>
            </a:extLst>
          </p:cNvPr>
          <p:cNvSpPr txBox="1"/>
          <p:nvPr/>
        </p:nvSpPr>
        <p:spPr>
          <a:xfrm>
            <a:off x="2984640" y="461082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2 (DNN=def)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2B01E3-3516-42EF-A0A6-595973F4900F}"/>
              </a:ext>
            </a:extLst>
          </p:cNvPr>
          <p:cNvSpPr txBox="1"/>
          <p:nvPr/>
        </p:nvSpPr>
        <p:spPr>
          <a:xfrm>
            <a:off x="5253512" y="474156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3 (DNN=</a:t>
            </a:r>
            <a:r>
              <a:rPr lang="en-US" dirty="0" err="1"/>
              <a:t>ghi</a:t>
            </a:r>
            <a:r>
              <a:rPr lang="en-US" dirty="0"/>
              <a:t>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398870-B3EA-4D28-BB51-343CCCD42ABD}"/>
              </a:ext>
            </a:extLst>
          </p:cNvPr>
          <p:cNvSpPr txBox="1"/>
          <p:nvPr/>
        </p:nvSpPr>
        <p:spPr>
          <a:xfrm>
            <a:off x="7491568" y="482720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AM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148F67-7341-4747-A562-EB550EAC855A}"/>
              </a:ext>
            </a:extLst>
          </p:cNvPr>
          <p:cNvSpPr txBox="1"/>
          <p:nvPr/>
        </p:nvSpPr>
        <p:spPr>
          <a:xfrm>
            <a:off x="9863186" y="481010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UE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DA3E84A-870E-49A1-A382-E5F80B0EAAE1}"/>
              </a:ext>
            </a:extLst>
          </p:cNvPr>
          <p:cNvSpPr txBox="1"/>
          <p:nvPr/>
        </p:nvSpPr>
        <p:spPr>
          <a:xfrm>
            <a:off x="239723" y="6079075"/>
            <a:ext cx="11743361" cy="67710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Good!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1800" dirty="0">
                <a:effectLst/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This is a simple config. based solution. It works best for  operator who uses #2 (Local Configuration) to select CHF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ADE309-22CB-455B-90F4-71794AB9AFC3}"/>
              </a:ext>
            </a:extLst>
          </p:cNvPr>
          <p:cNvSpPr txBox="1"/>
          <p:nvPr/>
        </p:nvSpPr>
        <p:spPr>
          <a:xfrm>
            <a:off x="1613405" y="1955098"/>
            <a:ext cx="8711759" cy="175432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 common </a:t>
            </a:r>
            <a:r>
              <a:rPr lang="en-US" dirty="0">
                <a:solidFill>
                  <a:schemeClr val="accent1"/>
                </a:solidFill>
              </a:rPr>
              <a:t>UDR</a:t>
            </a:r>
            <a:r>
              <a:rPr lang="en-US" dirty="0"/>
              <a:t> or </a:t>
            </a:r>
            <a:r>
              <a:rPr lang="en-US" dirty="0">
                <a:solidFill>
                  <a:schemeClr val="accent1"/>
                </a:solidFill>
              </a:rPr>
              <a:t>Local operator table </a:t>
            </a:r>
            <a:r>
              <a:rPr lang="en-US" dirty="0"/>
              <a:t>for CHF address : </a:t>
            </a:r>
            <a:r>
              <a:rPr lang="en-US" dirty="0">
                <a:solidFill>
                  <a:srgbClr val="7030A0"/>
                </a:solidFill>
              </a:rPr>
              <a:t>CHF address #1</a:t>
            </a:r>
          </a:p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If this is a </a:t>
            </a:r>
            <a:r>
              <a:rPr lang="en-US" dirty="0">
                <a:solidFill>
                  <a:schemeClr val="accent1"/>
                </a:solidFill>
              </a:rPr>
              <a:t>UDR</a:t>
            </a:r>
            <a:r>
              <a:rPr lang="en-US" dirty="0">
                <a:solidFill>
                  <a:srgbClr val="7030A0"/>
                </a:solidFill>
              </a:rPr>
              <a:t> table it can be for a SUPI range or a SUPI group.</a:t>
            </a:r>
          </a:p>
          <a:p>
            <a:endParaRPr lang="en-US" strike="sngStrike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If this is a </a:t>
            </a:r>
            <a:r>
              <a:rPr lang="en-US" dirty="0">
                <a:solidFill>
                  <a:schemeClr val="accent1"/>
                </a:solidFill>
              </a:rPr>
              <a:t>Local operator table </a:t>
            </a:r>
            <a:r>
              <a:rPr lang="en-US" dirty="0">
                <a:solidFill>
                  <a:srgbClr val="7030A0"/>
                </a:solidFill>
              </a:rPr>
              <a:t>it can be for a all subscribers or all subscribers in a geographical area.</a:t>
            </a:r>
            <a:endParaRPr lang="en-US" strike="sngStrike" dirty="0">
              <a:solidFill>
                <a:srgbClr val="7030A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DAD27AC-B60A-47BA-ACD6-D2A6A83D29E3}"/>
              </a:ext>
            </a:extLst>
          </p:cNvPr>
          <p:cNvSpPr/>
          <p:nvPr/>
        </p:nvSpPr>
        <p:spPr>
          <a:xfrm>
            <a:off x="8000802" y="3957356"/>
            <a:ext cx="303152" cy="309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BE389AF-89D3-4BEA-ADDF-F60B6DF930AE}"/>
              </a:ext>
            </a:extLst>
          </p:cNvPr>
          <p:cNvCxnSpPr/>
          <p:nvPr/>
        </p:nvCxnSpPr>
        <p:spPr>
          <a:xfrm flipH="1">
            <a:off x="1931542" y="3680424"/>
            <a:ext cx="462337" cy="6613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9E8FD90-EE29-4CC1-BF5D-43BFF6C108DC}"/>
              </a:ext>
            </a:extLst>
          </p:cNvPr>
          <p:cNvCxnSpPr>
            <a:endCxn id="10" idx="0"/>
          </p:cNvCxnSpPr>
          <p:nvPr/>
        </p:nvCxnSpPr>
        <p:spPr>
          <a:xfrm flipH="1">
            <a:off x="3748356" y="3697160"/>
            <a:ext cx="546242" cy="6463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6EB5EB0-6A2A-4035-B8F6-ADCFF6C401D5}"/>
              </a:ext>
            </a:extLst>
          </p:cNvPr>
          <p:cNvCxnSpPr>
            <a:cxnSpLocks/>
          </p:cNvCxnSpPr>
          <p:nvPr/>
        </p:nvCxnSpPr>
        <p:spPr>
          <a:xfrm>
            <a:off x="5957302" y="3697160"/>
            <a:ext cx="11983" cy="644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39749CB5-94A9-4B75-B7F3-BAC11C6102FA}"/>
              </a:ext>
            </a:extLst>
          </p:cNvPr>
          <p:cNvSpPr/>
          <p:nvPr/>
        </p:nvSpPr>
        <p:spPr>
          <a:xfrm>
            <a:off x="1900716" y="3760335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FAD7E9E-6167-4C5E-8BE9-78E8A41D2E41}"/>
              </a:ext>
            </a:extLst>
          </p:cNvPr>
          <p:cNvSpPr/>
          <p:nvPr/>
        </p:nvSpPr>
        <p:spPr>
          <a:xfrm>
            <a:off x="3729522" y="3760339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B6BC05A-B082-4CE8-AC3F-D2618D276EC9}"/>
              </a:ext>
            </a:extLst>
          </p:cNvPr>
          <p:cNvSpPr/>
          <p:nvPr/>
        </p:nvSpPr>
        <p:spPr>
          <a:xfrm>
            <a:off x="5599423" y="3791161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471642-CC33-48DC-9708-2EBED79D134D}"/>
              </a:ext>
            </a:extLst>
          </p:cNvPr>
          <p:cNvSpPr txBox="1"/>
          <p:nvPr/>
        </p:nvSpPr>
        <p:spPr>
          <a:xfrm>
            <a:off x="7376849" y="4341243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C2C5D72-5DDC-461A-8AB1-BCF2B302134A}"/>
              </a:ext>
            </a:extLst>
          </p:cNvPr>
          <p:cNvSpPr txBox="1"/>
          <p:nvPr/>
        </p:nvSpPr>
        <p:spPr>
          <a:xfrm>
            <a:off x="9698809" y="4361790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8B9F1FA-169D-4936-A791-16DA4B258A7A}"/>
              </a:ext>
            </a:extLst>
          </p:cNvPr>
          <p:cNvCxnSpPr>
            <a:stCxn id="35" idx="3"/>
            <a:endCxn id="36" idx="1"/>
          </p:cNvCxnSpPr>
          <p:nvPr/>
        </p:nvCxnSpPr>
        <p:spPr>
          <a:xfrm>
            <a:off x="9310101" y="4664409"/>
            <a:ext cx="388708" cy="205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8EA626-9AB7-40F0-B85D-3779E20535CD}"/>
              </a:ext>
            </a:extLst>
          </p:cNvPr>
          <p:cNvSpPr txBox="1"/>
          <p:nvPr/>
        </p:nvSpPr>
        <p:spPr>
          <a:xfrm>
            <a:off x="9669681" y="4982098"/>
            <a:ext cx="21181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It’s the same AM PCF, so it already has the correct CHF address from step 1…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B11B26-AC10-49D5-8038-9B5851E1F9A0}"/>
              </a:ext>
            </a:extLst>
          </p:cNvPr>
          <p:cNvCxnSpPr/>
          <p:nvPr/>
        </p:nvCxnSpPr>
        <p:spPr>
          <a:xfrm>
            <a:off x="8000802" y="3697160"/>
            <a:ext cx="0" cy="6440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8F1CD98-2311-4AA2-AE32-EC156CF1D485}"/>
              </a:ext>
            </a:extLst>
          </p:cNvPr>
          <p:cNvSpPr txBox="1"/>
          <p:nvPr/>
        </p:nvSpPr>
        <p:spPr>
          <a:xfrm>
            <a:off x="49925" y="28321"/>
            <a:ext cx="1386476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Solution #3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AB19FB-76EB-4FBA-A8CF-1488408C7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1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4826370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2890463" y="4826370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5253512" y="484357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773985" y="324720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1 (DNN=</a:t>
            </a:r>
            <a:r>
              <a:rPr lang="en-US" dirty="0" err="1"/>
              <a:t>abc</a:t>
            </a:r>
            <a:r>
              <a:rPr lang="en-US" dirty="0"/>
              <a:t>) 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C7412C-4BDC-4B35-A106-CC568F49FA25}"/>
              </a:ext>
            </a:extLst>
          </p:cNvPr>
          <p:cNvSpPr txBox="1"/>
          <p:nvPr/>
        </p:nvSpPr>
        <p:spPr>
          <a:xfrm>
            <a:off x="2984640" y="327520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2 (DNN=def)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2B01E3-3516-42EF-A0A6-595973F4900F}"/>
              </a:ext>
            </a:extLst>
          </p:cNvPr>
          <p:cNvSpPr txBox="1"/>
          <p:nvPr/>
        </p:nvSpPr>
        <p:spPr>
          <a:xfrm>
            <a:off x="5253512" y="340594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3 (DNN=</a:t>
            </a:r>
            <a:r>
              <a:rPr lang="en-US" dirty="0" err="1"/>
              <a:t>ghi</a:t>
            </a:r>
            <a:r>
              <a:rPr lang="en-US" dirty="0"/>
              <a:t>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398870-B3EA-4D28-BB51-343CCCD42ABD}"/>
              </a:ext>
            </a:extLst>
          </p:cNvPr>
          <p:cNvSpPr txBox="1"/>
          <p:nvPr/>
        </p:nvSpPr>
        <p:spPr>
          <a:xfrm>
            <a:off x="7491568" y="349158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AM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148F67-7341-4747-A562-EB550EAC855A}"/>
              </a:ext>
            </a:extLst>
          </p:cNvPr>
          <p:cNvSpPr txBox="1"/>
          <p:nvPr/>
        </p:nvSpPr>
        <p:spPr>
          <a:xfrm>
            <a:off x="9863186" y="347448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UE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DA3E84A-870E-49A1-A382-E5F80B0EAAE1}"/>
              </a:ext>
            </a:extLst>
          </p:cNvPr>
          <p:cNvSpPr txBox="1"/>
          <p:nvPr/>
        </p:nvSpPr>
        <p:spPr>
          <a:xfrm>
            <a:off x="239723" y="6399399"/>
            <a:ext cx="11743361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Good!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1800" dirty="0">
                <a:effectLst/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This is a simple NRF based solution. It works best for  operator who uses #3 (NRF) to select CHF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ADE309-22CB-455B-90F4-71794AB9AFC3}"/>
              </a:ext>
            </a:extLst>
          </p:cNvPr>
          <p:cNvSpPr txBox="1"/>
          <p:nvPr/>
        </p:nvSpPr>
        <p:spPr>
          <a:xfrm>
            <a:off x="1613405" y="1821536"/>
            <a:ext cx="8711759" cy="178510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/>
              <a:t>NRF (across AM and UE policy of a SUPI and across all of its PDU Sessions): </a:t>
            </a:r>
          </a:p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Only CHF #1 registers itself in the NRF for some SUPI range or a group of SUPIs.</a:t>
            </a:r>
          </a:p>
          <a:p>
            <a:r>
              <a:rPr lang="en-US" dirty="0">
                <a:solidFill>
                  <a:srgbClr val="7030A0"/>
                </a:solidFill>
              </a:rPr>
              <a:t>Alternatively, CHF #2 may also register itself in the NRF for the same SUPI range or a group of SUPIs (e.g., for redundancy or load balance or geographical reasons).</a:t>
            </a:r>
          </a:p>
          <a:p>
            <a:r>
              <a:rPr lang="en-US" dirty="0">
                <a:solidFill>
                  <a:srgbClr val="7030A0"/>
                </a:solidFill>
              </a:rPr>
              <a:t>CHF #1 and CHF #2 will be in synch at all time or at least when they are both active.</a:t>
            </a:r>
            <a:endParaRPr lang="en-US" strike="sngStrike" dirty="0">
              <a:solidFill>
                <a:srgbClr val="7030A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DAD27AC-B60A-47BA-ACD6-D2A6A83D29E3}"/>
              </a:ext>
            </a:extLst>
          </p:cNvPr>
          <p:cNvSpPr/>
          <p:nvPr/>
        </p:nvSpPr>
        <p:spPr>
          <a:xfrm>
            <a:off x="8042751" y="4503033"/>
            <a:ext cx="342669" cy="309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BE389AF-89D3-4BEA-ADDF-F60B6DF930AE}"/>
              </a:ext>
            </a:extLst>
          </p:cNvPr>
          <p:cNvCxnSpPr>
            <a:cxnSpLocks/>
          </p:cNvCxnSpPr>
          <p:nvPr/>
        </p:nvCxnSpPr>
        <p:spPr>
          <a:xfrm flipH="1">
            <a:off x="1880171" y="3609091"/>
            <a:ext cx="818500" cy="12104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9E8FD90-EE29-4CC1-BF5D-43BFF6C108DC}"/>
              </a:ext>
            </a:extLst>
          </p:cNvPr>
          <p:cNvCxnSpPr>
            <a:cxnSpLocks/>
          </p:cNvCxnSpPr>
          <p:nvPr/>
        </p:nvCxnSpPr>
        <p:spPr>
          <a:xfrm flipH="1">
            <a:off x="3644957" y="3633727"/>
            <a:ext cx="665587" cy="1157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6EB5EB0-6A2A-4035-B8F6-ADCFF6C401D5}"/>
              </a:ext>
            </a:extLst>
          </p:cNvPr>
          <p:cNvCxnSpPr>
            <a:cxnSpLocks/>
            <a:stCxn id="23" idx="2"/>
          </p:cNvCxnSpPr>
          <p:nvPr/>
        </p:nvCxnSpPr>
        <p:spPr>
          <a:xfrm>
            <a:off x="5969285" y="3606640"/>
            <a:ext cx="0" cy="123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39749CB5-94A9-4B75-B7F3-BAC11C6102FA}"/>
              </a:ext>
            </a:extLst>
          </p:cNvPr>
          <p:cNvSpPr/>
          <p:nvPr/>
        </p:nvSpPr>
        <p:spPr>
          <a:xfrm>
            <a:off x="1409663" y="4482648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FAD7E9E-6167-4C5E-8BE9-78E8A41D2E41}"/>
              </a:ext>
            </a:extLst>
          </p:cNvPr>
          <p:cNvSpPr/>
          <p:nvPr/>
        </p:nvSpPr>
        <p:spPr>
          <a:xfrm>
            <a:off x="3265980" y="4489441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B6BC05A-B082-4CE8-AC3F-D2618D276EC9}"/>
              </a:ext>
            </a:extLst>
          </p:cNvPr>
          <p:cNvSpPr/>
          <p:nvPr/>
        </p:nvSpPr>
        <p:spPr>
          <a:xfrm>
            <a:off x="5520532" y="4522357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471642-CC33-48DC-9708-2EBED79D134D}"/>
              </a:ext>
            </a:extLst>
          </p:cNvPr>
          <p:cNvSpPr txBox="1"/>
          <p:nvPr/>
        </p:nvSpPr>
        <p:spPr>
          <a:xfrm>
            <a:off x="7376849" y="4824121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C2C5D72-5DDC-461A-8AB1-BCF2B302134A}"/>
              </a:ext>
            </a:extLst>
          </p:cNvPr>
          <p:cNvSpPr txBox="1"/>
          <p:nvPr/>
        </p:nvSpPr>
        <p:spPr>
          <a:xfrm>
            <a:off x="9698809" y="4844668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8B9F1FA-169D-4936-A791-16DA4B258A7A}"/>
              </a:ext>
            </a:extLst>
          </p:cNvPr>
          <p:cNvCxnSpPr>
            <a:stCxn id="35" idx="3"/>
            <a:endCxn id="36" idx="1"/>
          </p:cNvCxnSpPr>
          <p:nvPr/>
        </p:nvCxnSpPr>
        <p:spPr>
          <a:xfrm>
            <a:off x="9310101" y="5147287"/>
            <a:ext cx="388708" cy="205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88EA626-9AB7-40F0-B85D-3779E20535CD}"/>
              </a:ext>
            </a:extLst>
          </p:cNvPr>
          <p:cNvSpPr txBox="1"/>
          <p:nvPr/>
        </p:nvSpPr>
        <p:spPr>
          <a:xfrm>
            <a:off x="9317814" y="5503777"/>
            <a:ext cx="26952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It’s the same AM PCF, so it already has the correct CHF address from step 1…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B11B26-AC10-49D5-8038-9B5851E1F9A0}"/>
              </a:ext>
            </a:extLst>
          </p:cNvPr>
          <p:cNvCxnSpPr>
            <a:cxnSpLocks/>
          </p:cNvCxnSpPr>
          <p:nvPr/>
        </p:nvCxnSpPr>
        <p:spPr>
          <a:xfrm>
            <a:off x="8000802" y="3633727"/>
            <a:ext cx="0" cy="1157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860282E-A1B9-487D-B83E-8467230AD2B7}"/>
              </a:ext>
            </a:extLst>
          </p:cNvPr>
          <p:cNvSpPr txBox="1"/>
          <p:nvPr/>
        </p:nvSpPr>
        <p:spPr>
          <a:xfrm>
            <a:off x="39651" y="18047"/>
            <a:ext cx="1386476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Solution #4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4C45A5-5A34-41B2-A621-DDC99B78F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820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id="{2DA3E84A-870E-49A1-A382-E5F80B0EAAE1}"/>
              </a:ext>
            </a:extLst>
          </p:cNvPr>
          <p:cNvSpPr txBox="1"/>
          <p:nvPr/>
        </p:nvSpPr>
        <p:spPr>
          <a:xfrm>
            <a:off x="224319" y="5689543"/>
            <a:ext cx="11743361" cy="87716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b="1" dirty="0">
                <a:highlight>
                  <a:srgbClr val="FFFF00"/>
                </a:highlight>
              </a:rPr>
              <a:t>Good! </a:t>
            </a:r>
            <a:r>
              <a:rPr lang="en-GB" sz="1700" dirty="0">
                <a:effectLst/>
                <a:highlight>
                  <a:srgbClr val="FFFF00"/>
                </a:highlight>
                <a:ea typeface="SimSun" panose="02010600030101010101" pitchFamily="2" charset="-122"/>
              </a:rPr>
              <a:t>: </a:t>
            </a:r>
            <a:r>
              <a:rPr lang="en-US" sz="1700" dirty="0">
                <a:effectLst/>
                <a:highlight>
                  <a:srgbClr val="00FF00"/>
                </a:highlight>
                <a:ea typeface="SimSun" panose="02010600030101010101" pitchFamily="2" charset="-122"/>
              </a:rPr>
              <a:t>Sol#3 works best for  operator who uses local config to select CHF, while sol#4 works best for operators who use NRF to select CHF. Therefore, it is recommended to capture them both in the normative contributions.</a:t>
            </a:r>
          </a:p>
          <a:p>
            <a:r>
              <a:rPr lang="en-US" sz="1700" dirty="0">
                <a:highlight>
                  <a:srgbClr val="00FF00"/>
                </a:highlight>
                <a:ea typeface="SimSun" panose="02010600030101010101" pitchFamily="2" charset="-122"/>
              </a:rPr>
              <a:t>Operators who use UDR way to select CHF are in the clear if UDR individual tables are properly provisioned as shown in slide #6.</a:t>
            </a:r>
            <a:endParaRPr lang="en-US" sz="1700" dirty="0">
              <a:effectLst/>
              <a:highlight>
                <a:srgbClr val="00FF00"/>
              </a:highlight>
              <a:ea typeface="SimSun" panose="02010600030101010101" pitchFamily="2" charset="-122"/>
            </a:endParaRPr>
          </a:p>
        </p:txBody>
      </p:sp>
      <p:graphicFrame>
        <p:nvGraphicFramePr>
          <p:cNvPr id="5" name="Table 12">
            <a:extLst>
              <a:ext uri="{FF2B5EF4-FFF2-40B4-BE49-F238E27FC236}">
                <a16:creationId xmlns:a16="http://schemas.microsoft.com/office/drawing/2014/main" id="{DCB23F3E-3389-4F02-A5FF-52E23E78CE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073265"/>
              </p:ext>
            </p:extLst>
          </p:nvPr>
        </p:nvGraphicFramePr>
        <p:xfrm>
          <a:off x="523982" y="92085"/>
          <a:ext cx="10685124" cy="54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1708">
                  <a:extLst>
                    <a:ext uri="{9D8B030D-6E8A-4147-A177-3AD203B41FA5}">
                      <a16:colId xmlns:a16="http://schemas.microsoft.com/office/drawing/2014/main" val="611282306"/>
                    </a:ext>
                  </a:extLst>
                </a:gridCol>
                <a:gridCol w="3561708">
                  <a:extLst>
                    <a:ext uri="{9D8B030D-6E8A-4147-A177-3AD203B41FA5}">
                      <a16:colId xmlns:a16="http://schemas.microsoft.com/office/drawing/2014/main" val="2925982065"/>
                    </a:ext>
                  </a:extLst>
                </a:gridCol>
                <a:gridCol w="3561708">
                  <a:extLst>
                    <a:ext uri="{9D8B030D-6E8A-4147-A177-3AD203B41FA5}">
                      <a16:colId xmlns:a16="http://schemas.microsoft.com/office/drawing/2014/main" val="14014685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Downs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7068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Sol #1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Guarantees consistency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Complicated, requires a big change, may not be needed if Operator uses proper config of CHFs and related </a:t>
                      </a:r>
                      <a:r>
                        <a:rPr lang="en-US" dirty="0" err="1"/>
                        <a:t>DBs.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744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Sol #2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Guarantees consistency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Still somewhat complicated, still requires a big change, may not be needed if Operator uses proper config of CHFs and related </a:t>
                      </a:r>
                      <a:r>
                        <a:rPr lang="en-US" dirty="0" err="1"/>
                        <a:t>DBs.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177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Sol #3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Guarantees consistency, Simple, addresses needs of operators who use the local config way to select CHF.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Requires configuration/provisioning effort, prone to Human errors (unless operator uses trusted DB consistency validation tools or the like).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829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Sol #4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Guarantees consistency, Simple, addresses needs of operators who use the NRF way to select CHF.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Requires proper config of the CHFs and consistent behavior of CHFs and PCFs/SCPs for the NRF registration/discovery respectively.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552767"/>
                  </a:ext>
                </a:extLst>
              </a:tr>
            </a:tbl>
          </a:graphicData>
        </a:graphic>
      </p:graphicFrame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01FF6ED-7EE0-4F73-8EE2-26286CAA1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9922" y="6520540"/>
            <a:ext cx="2743200" cy="365125"/>
          </a:xfrm>
        </p:spPr>
        <p:txBody>
          <a:bodyPr/>
          <a:lstStyle/>
          <a:p>
            <a:fld id="{99721D12-EF0B-4C48-BD0B-74739B8281F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184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98562F11-3610-46C4-B0CA-09ABD01638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229394"/>
              </p:ext>
            </p:extLst>
          </p:nvPr>
        </p:nvGraphicFramePr>
        <p:xfrm>
          <a:off x="5506590" y="0"/>
          <a:ext cx="6483350" cy="3287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" name="Visio" r:id="rId4" imgW="4770268" imgH="3383650" progId="Visio.Drawing.15">
                  <p:embed/>
                </p:oleObj>
              </mc:Choice>
              <mc:Fallback>
                <p:oleObj name="Visio" r:id="rId4" imgW="4770268" imgH="3383650" progId="Visio.Drawing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6590" y="0"/>
                        <a:ext cx="6483350" cy="32877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0A18891F-9B41-4B18-BB6F-1DD255CC794D}"/>
              </a:ext>
            </a:extLst>
          </p:cNvPr>
          <p:cNvSpPr txBox="1"/>
          <p:nvPr/>
        </p:nvSpPr>
        <p:spPr>
          <a:xfrm>
            <a:off x="5974670" y="3049996"/>
            <a:ext cx="55471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32.240 Figure 4.2.3.2: Logical ubiquitous charging architecture and information flows for 5G systems </a:t>
            </a:r>
            <a:r>
              <a:rPr lang="en-US" sz="1400" b="1" dirty="0"/>
              <a:t>–</a:t>
            </a:r>
            <a:r>
              <a:rPr lang="en-US" sz="1400" dirty="0"/>
              <a:t> </a:t>
            </a:r>
            <a:r>
              <a:rPr lang="en-US" sz="1400" b="1" dirty="0"/>
              <a:t>reference point </a:t>
            </a:r>
            <a:r>
              <a:rPr lang="en-US" sz="1400" dirty="0"/>
              <a:t>representation</a:t>
            </a:r>
          </a:p>
        </p:txBody>
      </p:sp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DE471355-0176-4761-9714-BECCAEC791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492648"/>
              </p:ext>
            </p:extLst>
          </p:nvPr>
        </p:nvGraphicFramePr>
        <p:xfrm>
          <a:off x="555016" y="164610"/>
          <a:ext cx="4756150" cy="299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" name="Visio" r:id="rId6" imgW="4739966" imgH="3002615" progId="Visio.Drawing.15">
                  <p:embed/>
                </p:oleObj>
              </mc:Choice>
              <mc:Fallback>
                <p:oleObj name="Visio" r:id="rId6" imgW="4739966" imgH="3002615" progId="Visio.Drawing.15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016" y="164610"/>
                        <a:ext cx="4756150" cy="299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TextBox 65">
            <a:extLst>
              <a:ext uri="{FF2B5EF4-FFF2-40B4-BE49-F238E27FC236}">
                <a16:creationId xmlns:a16="http://schemas.microsoft.com/office/drawing/2014/main" id="{108EB77C-7553-40D2-85DE-1FA3705A789E}"/>
              </a:ext>
            </a:extLst>
          </p:cNvPr>
          <p:cNvSpPr txBox="1"/>
          <p:nvPr/>
        </p:nvSpPr>
        <p:spPr>
          <a:xfrm>
            <a:off x="431513" y="3179399"/>
            <a:ext cx="5435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32.240 Figure 4.2.3.1: Logical ubiquitous charging architecture and information flows for 5G systems </a:t>
            </a:r>
            <a:r>
              <a:rPr lang="en-US" sz="1400" b="1" dirty="0"/>
              <a:t>– service based</a:t>
            </a:r>
            <a:r>
              <a:rPr lang="en-US" sz="1400" dirty="0"/>
              <a:t> representation</a:t>
            </a:r>
          </a:p>
        </p:txBody>
      </p:sp>
      <p:graphicFrame>
        <p:nvGraphicFramePr>
          <p:cNvPr id="68" name="Object 67">
            <a:extLst>
              <a:ext uri="{FF2B5EF4-FFF2-40B4-BE49-F238E27FC236}">
                <a16:creationId xmlns:a16="http://schemas.microsoft.com/office/drawing/2014/main" id="{9D284305-6C1C-4409-A025-FAC0BA7D33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285948"/>
              </p:ext>
            </p:extLst>
          </p:nvPr>
        </p:nvGraphicFramePr>
        <p:xfrm>
          <a:off x="620262" y="3881082"/>
          <a:ext cx="4152900" cy="220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5" name="Visio" r:id="rId8" imgW="4150717" imgH="2206840" progId="Visio.Drawing.11">
                  <p:embed/>
                </p:oleObj>
              </mc:Choice>
              <mc:Fallback>
                <p:oleObj name="Visio" r:id="rId8" imgW="4150717" imgH="2206840" progId="Visio.Drawing.11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262" y="3881082"/>
                        <a:ext cx="4152900" cy="220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TextBox 69">
            <a:extLst>
              <a:ext uri="{FF2B5EF4-FFF2-40B4-BE49-F238E27FC236}">
                <a16:creationId xmlns:a16="http://schemas.microsoft.com/office/drawing/2014/main" id="{829D022B-B6BC-44E7-9A32-7C6542D9A58D}"/>
              </a:ext>
            </a:extLst>
          </p:cNvPr>
          <p:cNvSpPr txBox="1"/>
          <p:nvPr/>
        </p:nvSpPr>
        <p:spPr>
          <a:xfrm>
            <a:off x="100172" y="6084532"/>
            <a:ext cx="46729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1200"/>
              </a:spcAft>
            </a:pPr>
            <a:r>
              <a:rPr lang="en-GB" sz="1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32.240 Figure 4.3.3.0.1: Logical ubiquitous converged charging architecture</a:t>
            </a:r>
            <a:endParaRPr lang="en-US" sz="1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99364D9-B799-4BC0-87E5-D92AD36F69AD}"/>
              </a:ext>
            </a:extLst>
          </p:cNvPr>
          <p:cNvSpPr txBox="1"/>
          <p:nvPr/>
        </p:nvSpPr>
        <p:spPr>
          <a:xfrm>
            <a:off x="5196154" y="4053207"/>
            <a:ext cx="609771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0725" marR="0" indent="-540385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CTF: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harging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rigger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unction</a:t>
            </a:r>
            <a:endParaRPr lang="en-US" sz="1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0725" marR="0" indent="-540385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CHF: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800" b="1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GB" sz="18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arging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unction</a:t>
            </a:r>
            <a:endParaRPr lang="en-US" sz="1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0725" marR="0" indent="-540385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ABMF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:	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ccount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alance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anagement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unction</a:t>
            </a:r>
            <a:endParaRPr lang="en-US" sz="1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0725" marR="0" indent="-540385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RF: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ating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unction</a:t>
            </a:r>
            <a:endParaRPr lang="en-US" sz="1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0725" marR="0" indent="-540385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CGF: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harging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ateway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unction</a:t>
            </a:r>
            <a:endParaRPr lang="en-US" sz="1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0725" marR="0" indent="-540385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BD: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illing </a:t>
            </a:r>
            <a:r>
              <a:rPr lang="en-GB" sz="1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GB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omain. This may also be a billing system/ billing mediation device.</a:t>
            </a:r>
          </a:p>
          <a:p>
            <a:pPr marL="720725" marR="0" indent="-540385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CCS: </a:t>
            </a:r>
            <a:r>
              <a:rPr lang="en-GB" dirty="0">
                <a:ea typeface="Times New Roman" panose="02020603050405020304" pitchFamily="18" charset="0"/>
                <a:cs typeface="Times New Roman" panose="02020603050405020304" pitchFamily="18" charset="0"/>
              </a:rPr>
              <a:t>Converged Charging System </a:t>
            </a:r>
            <a:endParaRPr lang="en-US" sz="1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CE5463-14AA-495B-949E-7646DE929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71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265853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3505206" y="2675655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7099443" y="2658533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C32E45-7657-43A4-BFC5-D7C007BA6333}"/>
              </a:ext>
            </a:extLst>
          </p:cNvPr>
          <p:cNvSpPr txBox="1"/>
          <p:nvPr/>
        </p:nvSpPr>
        <p:spPr>
          <a:xfrm>
            <a:off x="8186793" y="878851"/>
            <a:ext cx="2540287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5E00D2-C01B-445B-84C7-39E96ED1628B}"/>
              </a:ext>
            </a:extLst>
          </p:cNvPr>
          <p:cNvSpPr txBox="1"/>
          <p:nvPr/>
        </p:nvSpPr>
        <p:spPr>
          <a:xfrm>
            <a:off x="8854611" y="1772972"/>
            <a:ext cx="1964077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AE3096-FE8C-445C-8822-4195DEA1C9DD}"/>
              </a:ext>
            </a:extLst>
          </p:cNvPr>
          <p:cNvSpPr txBox="1"/>
          <p:nvPr/>
        </p:nvSpPr>
        <p:spPr>
          <a:xfrm>
            <a:off x="1693525" y="3316849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SMF used for PDU Session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90DC8E-56C4-4C47-A6B3-31DE908EC122}"/>
              </a:ext>
            </a:extLst>
          </p:cNvPr>
          <p:cNvSpPr txBox="1"/>
          <p:nvPr/>
        </p:nvSpPr>
        <p:spPr>
          <a:xfrm>
            <a:off x="3859659" y="3315139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SMF used for PDU Session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38EF38-D822-4B27-9425-0BF42DF10DE0}"/>
              </a:ext>
            </a:extLst>
          </p:cNvPr>
          <p:cNvSpPr txBox="1"/>
          <p:nvPr/>
        </p:nvSpPr>
        <p:spPr>
          <a:xfrm>
            <a:off x="6078883" y="3304865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SMF used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4065143" y="1147289"/>
            <a:ext cx="303430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CCS (CHF) #1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00F4EEE-276C-441F-A061-F486027A4D10}"/>
              </a:ext>
            </a:extLst>
          </p:cNvPr>
          <p:cNvCxnSpPr>
            <a:stCxn id="14" idx="0"/>
          </p:cNvCxnSpPr>
          <p:nvPr/>
        </p:nvCxnSpPr>
        <p:spPr>
          <a:xfrm flipV="1">
            <a:off x="2551418" y="1516621"/>
            <a:ext cx="2030856" cy="18002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41729BB-6A94-4F20-B1B8-4CF3AD30591D}"/>
              </a:ext>
            </a:extLst>
          </p:cNvPr>
          <p:cNvCxnSpPr/>
          <p:nvPr/>
        </p:nvCxnSpPr>
        <p:spPr>
          <a:xfrm flipV="1">
            <a:off x="4890499" y="1516621"/>
            <a:ext cx="71919" cy="18002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8262DED-67D9-4383-BA12-27CD08C53382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5085713" y="1516621"/>
            <a:ext cx="1851063" cy="17882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E27F6BB-035C-45B0-AFCA-E5BAD026909A}"/>
              </a:ext>
            </a:extLst>
          </p:cNvPr>
          <p:cNvCxnSpPr>
            <a:endCxn id="2" idx="0"/>
          </p:cNvCxnSpPr>
          <p:nvPr/>
        </p:nvCxnSpPr>
        <p:spPr>
          <a:xfrm flipH="1">
            <a:off x="1631878" y="1516621"/>
            <a:ext cx="2595943" cy="1141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8C0CD9F-76AC-454B-97DD-D7998838D85E}"/>
              </a:ext>
            </a:extLst>
          </p:cNvPr>
          <p:cNvCxnSpPr>
            <a:endCxn id="10" idx="0"/>
          </p:cNvCxnSpPr>
          <p:nvPr/>
        </p:nvCxnSpPr>
        <p:spPr>
          <a:xfrm flipH="1">
            <a:off x="4363099" y="1516621"/>
            <a:ext cx="455481" cy="11590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806CBED-9A33-4D7C-9B50-D38EC04052A6}"/>
              </a:ext>
            </a:extLst>
          </p:cNvPr>
          <p:cNvCxnSpPr>
            <a:endCxn id="11" idx="0"/>
          </p:cNvCxnSpPr>
          <p:nvPr/>
        </p:nvCxnSpPr>
        <p:spPr>
          <a:xfrm>
            <a:off x="6513816" y="1516621"/>
            <a:ext cx="1443520" cy="11419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BD42189-FE58-4C2B-A3C1-491024F60AAF}"/>
              </a:ext>
            </a:extLst>
          </p:cNvPr>
          <p:cNvCxnSpPr>
            <a:cxnSpLocks/>
            <a:stCxn id="17" idx="3"/>
            <a:endCxn id="12" idx="1"/>
          </p:cNvCxnSpPr>
          <p:nvPr/>
        </p:nvCxnSpPr>
        <p:spPr>
          <a:xfrm flipV="1">
            <a:off x="7099443" y="1202017"/>
            <a:ext cx="1087350" cy="129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7DA4B98-5B1E-4044-82F3-47C0B9CAC068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6984715" y="1575547"/>
            <a:ext cx="1869896" cy="5205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373A974-FC25-46F7-A890-325CC426F229}"/>
              </a:ext>
            </a:extLst>
          </p:cNvPr>
          <p:cNvSpPr txBox="1"/>
          <p:nvPr/>
        </p:nvSpPr>
        <p:spPr>
          <a:xfrm>
            <a:off x="1295407" y="4756604"/>
            <a:ext cx="9431673" cy="95410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Good!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Based on SA5 LS answer to </a:t>
            </a:r>
            <a:r>
              <a:rPr lang="en-GB" sz="1800" spc="1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Question</a:t>
            </a:r>
            <a:r>
              <a:rPr lang="en-GB" sz="1800" spc="1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1,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We should use the same CCS (Converged Charging System) to handle both Session Management Spending Limits and </a:t>
            </a:r>
            <a:r>
              <a:rPr lang="en-GB" sz="1800" spc="1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access and mobility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/UE Spending Limits.</a:t>
            </a:r>
            <a:endParaRPr lang="en-US" sz="2000" b="1" dirty="0">
              <a:highlight>
                <a:srgbClr val="FFFF00"/>
              </a:highlight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6A762E-929A-4B60-A981-F4F55A0E0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134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265853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4232952" y="265644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7099443" y="2658533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AE3096-FE8C-445C-8822-4195DEA1C9DD}"/>
              </a:ext>
            </a:extLst>
          </p:cNvPr>
          <p:cNvSpPr txBox="1"/>
          <p:nvPr/>
        </p:nvSpPr>
        <p:spPr>
          <a:xfrm>
            <a:off x="1693525" y="3316849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SMF used for PDU Session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90DC8E-56C4-4C47-A6B3-31DE908EC122}"/>
              </a:ext>
            </a:extLst>
          </p:cNvPr>
          <p:cNvSpPr txBox="1"/>
          <p:nvPr/>
        </p:nvSpPr>
        <p:spPr>
          <a:xfrm>
            <a:off x="3859659" y="3315139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SMF used for PDU Session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38EF38-D822-4B27-9425-0BF42DF10DE0}"/>
              </a:ext>
            </a:extLst>
          </p:cNvPr>
          <p:cNvSpPr txBox="1"/>
          <p:nvPr/>
        </p:nvSpPr>
        <p:spPr>
          <a:xfrm>
            <a:off x="6078883" y="3304865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SMF used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1174685" y="1516621"/>
            <a:ext cx="1924686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CCS (CHF) #1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05A1EAE-FE90-43FE-B3E0-39B178DEDB8D}"/>
              </a:ext>
            </a:extLst>
          </p:cNvPr>
          <p:cNvCxnSpPr>
            <a:endCxn id="17" idx="2"/>
          </p:cNvCxnSpPr>
          <p:nvPr/>
        </p:nvCxnSpPr>
        <p:spPr>
          <a:xfrm flipH="1" flipV="1">
            <a:off x="2137028" y="1885953"/>
            <a:ext cx="801381" cy="14189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1199ED4-BA78-4130-8F2B-EBA8DDA88604}"/>
              </a:ext>
            </a:extLst>
          </p:cNvPr>
          <p:cNvSpPr txBox="1"/>
          <p:nvPr/>
        </p:nvSpPr>
        <p:spPr>
          <a:xfrm>
            <a:off x="3751787" y="1525185"/>
            <a:ext cx="1924686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CCS (CHF) #2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456DE02-935F-42FD-B0AF-699E97A5EBA4}"/>
              </a:ext>
            </a:extLst>
          </p:cNvPr>
          <p:cNvCxnSpPr>
            <a:endCxn id="17" idx="2"/>
          </p:cNvCxnSpPr>
          <p:nvPr/>
        </p:nvCxnSpPr>
        <p:spPr>
          <a:xfrm flipH="1" flipV="1">
            <a:off x="2137028" y="1885953"/>
            <a:ext cx="1931538" cy="1398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926412C-F428-4387-B0FA-8D316AE89C95}"/>
              </a:ext>
            </a:extLst>
          </p:cNvPr>
          <p:cNvCxnSpPr>
            <a:endCxn id="17" idx="2"/>
          </p:cNvCxnSpPr>
          <p:nvPr/>
        </p:nvCxnSpPr>
        <p:spPr>
          <a:xfrm flipH="1" flipV="1">
            <a:off x="2137028" y="1885953"/>
            <a:ext cx="4513774" cy="1398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49D592F-FDB6-4A54-81DC-4F2D3C193B72}"/>
              </a:ext>
            </a:extLst>
          </p:cNvPr>
          <p:cNvCxnSpPr>
            <a:stCxn id="17" idx="2"/>
          </p:cNvCxnSpPr>
          <p:nvPr/>
        </p:nvCxnSpPr>
        <p:spPr>
          <a:xfrm flipH="1">
            <a:off x="1693525" y="1885953"/>
            <a:ext cx="443503" cy="770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9E1C6CF-3702-4AA5-8BCF-A29039A91D96}"/>
              </a:ext>
            </a:extLst>
          </p:cNvPr>
          <p:cNvCxnSpPr>
            <a:stCxn id="17" idx="2"/>
            <a:endCxn id="10" idx="1"/>
          </p:cNvCxnSpPr>
          <p:nvPr/>
        </p:nvCxnSpPr>
        <p:spPr>
          <a:xfrm>
            <a:off x="2137028" y="1885953"/>
            <a:ext cx="2095924" cy="10936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EBFAF9C-AD71-41DC-A580-FACE7AA7ABA0}"/>
              </a:ext>
            </a:extLst>
          </p:cNvPr>
          <p:cNvCxnSpPr>
            <a:stCxn id="17" idx="2"/>
            <a:endCxn id="11" idx="1"/>
          </p:cNvCxnSpPr>
          <p:nvPr/>
        </p:nvCxnSpPr>
        <p:spPr>
          <a:xfrm>
            <a:off x="2137028" y="1885953"/>
            <a:ext cx="4962415" cy="1095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47913C6-B63A-4B77-ACBA-32EDC5882570}"/>
              </a:ext>
            </a:extLst>
          </p:cNvPr>
          <p:cNvCxnSpPr>
            <a:cxnSpLocks/>
            <a:stCxn id="27" idx="3"/>
          </p:cNvCxnSpPr>
          <p:nvPr/>
        </p:nvCxnSpPr>
        <p:spPr>
          <a:xfrm flipV="1">
            <a:off x="5676473" y="1340516"/>
            <a:ext cx="2510320" cy="3693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21848D82-B230-4B6A-9FA4-EC3C2463653C}"/>
              </a:ext>
            </a:extLst>
          </p:cNvPr>
          <p:cNvSpPr txBox="1"/>
          <p:nvPr/>
        </p:nvSpPr>
        <p:spPr>
          <a:xfrm>
            <a:off x="1469208" y="4942810"/>
            <a:ext cx="9431673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Bad!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CCS (CHF) #2 does not have any info for making SL decisions</a:t>
            </a:r>
            <a:endParaRPr lang="en-US" sz="2000" b="1" dirty="0">
              <a:highlight>
                <a:srgbClr val="FFFF00"/>
              </a:highlight>
            </a:endParaRPr>
          </a:p>
        </p:txBody>
      </p:sp>
      <p:sp>
        <p:nvSpPr>
          <p:cNvPr id="43" name="Multiplication Sign 42">
            <a:extLst>
              <a:ext uri="{FF2B5EF4-FFF2-40B4-BE49-F238E27FC236}">
                <a16:creationId xmlns:a16="http://schemas.microsoft.com/office/drawing/2014/main" id="{A95FD57A-55DC-4A16-BF3B-FC221656363C}"/>
              </a:ext>
            </a:extLst>
          </p:cNvPr>
          <p:cNvSpPr/>
          <p:nvPr/>
        </p:nvSpPr>
        <p:spPr>
          <a:xfrm>
            <a:off x="6959028" y="1282774"/>
            <a:ext cx="193501" cy="31460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267C74-C511-4974-95DC-A70E6FB89E6D}"/>
              </a:ext>
            </a:extLst>
          </p:cNvPr>
          <p:cNvSpPr txBox="1"/>
          <p:nvPr/>
        </p:nvSpPr>
        <p:spPr>
          <a:xfrm>
            <a:off x="8186793" y="878851"/>
            <a:ext cx="2540287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802080C-2710-4268-AFDB-91DD6C8A0AA0}"/>
              </a:ext>
            </a:extLst>
          </p:cNvPr>
          <p:cNvSpPr txBox="1"/>
          <p:nvPr/>
        </p:nvSpPr>
        <p:spPr>
          <a:xfrm>
            <a:off x="8854611" y="1772972"/>
            <a:ext cx="1964077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09194E3-8490-4ED7-BAF3-E42E7DD28807}"/>
              </a:ext>
            </a:extLst>
          </p:cNvPr>
          <p:cNvCxnSpPr/>
          <p:nvPr/>
        </p:nvCxnSpPr>
        <p:spPr>
          <a:xfrm>
            <a:off x="5676473" y="1885953"/>
            <a:ext cx="3138755" cy="3332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78766559-15BC-4E40-B9DF-87315398FCAF}"/>
              </a:ext>
            </a:extLst>
          </p:cNvPr>
          <p:cNvSpPr/>
          <p:nvPr/>
        </p:nvSpPr>
        <p:spPr>
          <a:xfrm>
            <a:off x="7111428" y="1866686"/>
            <a:ext cx="193501" cy="31460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C5408-B396-460B-A4A6-0061B9C5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443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265853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3505206" y="2675655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7099443" y="2658533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AE3096-FE8C-445C-8822-4195DEA1C9DD}"/>
              </a:ext>
            </a:extLst>
          </p:cNvPr>
          <p:cNvSpPr txBox="1"/>
          <p:nvPr/>
        </p:nvSpPr>
        <p:spPr>
          <a:xfrm>
            <a:off x="1693525" y="3316849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SMF used for PDU Session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90DC8E-56C4-4C47-A6B3-31DE908EC122}"/>
              </a:ext>
            </a:extLst>
          </p:cNvPr>
          <p:cNvSpPr txBox="1"/>
          <p:nvPr/>
        </p:nvSpPr>
        <p:spPr>
          <a:xfrm>
            <a:off x="3859659" y="3315139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SMF used for PDU Session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38EF38-D822-4B27-9425-0BF42DF10DE0}"/>
              </a:ext>
            </a:extLst>
          </p:cNvPr>
          <p:cNvSpPr txBox="1"/>
          <p:nvPr/>
        </p:nvSpPr>
        <p:spPr>
          <a:xfrm>
            <a:off x="6078883" y="3304865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SMF used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4065143" y="1147289"/>
            <a:ext cx="303430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CCS (CHF) #1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00F4EEE-276C-441F-A061-F486027A4D10}"/>
              </a:ext>
            </a:extLst>
          </p:cNvPr>
          <p:cNvCxnSpPr>
            <a:stCxn id="14" idx="0"/>
          </p:cNvCxnSpPr>
          <p:nvPr/>
        </p:nvCxnSpPr>
        <p:spPr>
          <a:xfrm flipV="1">
            <a:off x="2551418" y="1516621"/>
            <a:ext cx="2030856" cy="18002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41729BB-6A94-4F20-B1B8-4CF3AD30591D}"/>
              </a:ext>
            </a:extLst>
          </p:cNvPr>
          <p:cNvCxnSpPr/>
          <p:nvPr/>
        </p:nvCxnSpPr>
        <p:spPr>
          <a:xfrm flipV="1">
            <a:off x="4890499" y="1516621"/>
            <a:ext cx="71919" cy="18002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8262DED-67D9-4383-BA12-27CD08C53382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6096000" y="867638"/>
            <a:ext cx="840776" cy="2437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E27F6BB-035C-45B0-AFCA-E5BAD026909A}"/>
              </a:ext>
            </a:extLst>
          </p:cNvPr>
          <p:cNvCxnSpPr>
            <a:endCxn id="2" idx="0"/>
          </p:cNvCxnSpPr>
          <p:nvPr/>
        </p:nvCxnSpPr>
        <p:spPr>
          <a:xfrm flipH="1">
            <a:off x="1631878" y="1516621"/>
            <a:ext cx="2595943" cy="1141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8C0CD9F-76AC-454B-97DD-D7998838D85E}"/>
              </a:ext>
            </a:extLst>
          </p:cNvPr>
          <p:cNvCxnSpPr>
            <a:endCxn id="10" idx="0"/>
          </p:cNvCxnSpPr>
          <p:nvPr/>
        </p:nvCxnSpPr>
        <p:spPr>
          <a:xfrm flipH="1">
            <a:off x="4363099" y="1516621"/>
            <a:ext cx="455481" cy="11590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806CBED-9A33-4D7C-9B50-D38EC04052A6}"/>
              </a:ext>
            </a:extLst>
          </p:cNvPr>
          <p:cNvCxnSpPr>
            <a:endCxn id="11" idx="0"/>
          </p:cNvCxnSpPr>
          <p:nvPr/>
        </p:nvCxnSpPr>
        <p:spPr>
          <a:xfrm>
            <a:off x="6513816" y="1516621"/>
            <a:ext cx="1443520" cy="11419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BD42189-FE58-4C2B-A3C1-491024F60AAF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7099443" y="1202017"/>
            <a:ext cx="1087350" cy="129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7DA4B98-5B1E-4044-82F3-47C0B9CAC068}"/>
              </a:ext>
            </a:extLst>
          </p:cNvPr>
          <p:cNvCxnSpPr>
            <a:cxnSpLocks/>
          </p:cNvCxnSpPr>
          <p:nvPr/>
        </p:nvCxnSpPr>
        <p:spPr>
          <a:xfrm>
            <a:off x="6984715" y="1575547"/>
            <a:ext cx="1869896" cy="5205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373A974-FC25-46F7-A890-325CC426F229}"/>
              </a:ext>
            </a:extLst>
          </p:cNvPr>
          <p:cNvSpPr txBox="1"/>
          <p:nvPr/>
        </p:nvSpPr>
        <p:spPr>
          <a:xfrm>
            <a:off x="1295407" y="4756604"/>
            <a:ext cx="9431673" cy="67710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Bad!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Based on SA5 LS answer to </a:t>
            </a:r>
            <a:r>
              <a:rPr lang="en-GB" sz="1800" spc="1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Question</a:t>
            </a:r>
            <a:r>
              <a:rPr lang="en-GB" sz="1800" spc="1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3,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We should use the same CCS (Converged Charging System) to handle Spending Limits for all PDU Sessions of the UE.</a:t>
            </a:r>
            <a:endParaRPr lang="en-US" sz="2000" b="1" dirty="0">
              <a:highlight>
                <a:srgbClr val="FFFF00"/>
              </a:highligh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489D57-64F6-427C-B265-47BF30F44364}"/>
              </a:ext>
            </a:extLst>
          </p:cNvPr>
          <p:cNvSpPr txBox="1"/>
          <p:nvPr/>
        </p:nvSpPr>
        <p:spPr>
          <a:xfrm>
            <a:off x="4813443" y="498306"/>
            <a:ext cx="3034300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CCS (CHF) #2</a:t>
            </a:r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2A0F2F86-A95E-4244-928E-47E4020AD6E8}"/>
              </a:ext>
            </a:extLst>
          </p:cNvPr>
          <p:cNvSpPr/>
          <p:nvPr/>
        </p:nvSpPr>
        <p:spPr>
          <a:xfrm>
            <a:off x="6352851" y="1806756"/>
            <a:ext cx="193501" cy="31460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EE8F246-F8A6-42A8-8C03-61436AB18DE4}"/>
              </a:ext>
            </a:extLst>
          </p:cNvPr>
          <p:cNvSpPr txBox="1"/>
          <p:nvPr/>
        </p:nvSpPr>
        <p:spPr>
          <a:xfrm>
            <a:off x="8186793" y="878851"/>
            <a:ext cx="2540287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D9197EB-9E78-43E4-AE24-63653172CF14}"/>
              </a:ext>
            </a:extLst>
          </p:cNvPr>
          <p:cNvSpPr txBox="1"/>
          <p:nvPr/>
        </p:nvSpPr>
        <p:spPr>
          <a:xfrm>
            <a:off x="8854611" y="1772972"/>
            <a:ext cx="1964077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620555-41DA-495D-8BDF-DDFAEE8B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247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265853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2890463" y="265853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5253512" y="2675738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773985" y="417186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1 (DNN=</a:t>
            </a:r>
            <a:r>
              <a:rPr lang="en-US" dirty="0" err="1"/>
              <a:t>abc</a:t>
            </a:r>
            <a:r>
              <a:rPr lang="en-US" dirty="0"/>
              <a:t>) 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C7412C-4BDC-4B35-A106-CC568F49FA25}"/>
              </a:ext>
            </a:extLst>
          </p:cNvPr>
          <p:cNvSpPr txBox="1"/>
          <p:nvPr/>
        </p:nvSpPr>
        <p:spPr>
          <a:xfrm>
            <a:off x="2984640" y="419986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2 (DNN=def)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2B01E3-3516-42EF-A0A6-595973F4900F}"/>
              </a:ext>
            </a:extLst>
          </p:cNvPr>
          <p:cNvSpPr txBox="1"/>
          <p:nvPr/>
        </p:nvSpPr>
        <p:spPr>
          <a:xfrm>
            <a:off x="5253512" y="433060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3 (DNN=</a:t>
            </a:r>
            <a:r>
              <a:rPr lang="en-US" dirty="0" err="1"/>
              <a:t>ghi</a:t>
            </a:r>
            <a:r>
              <a:rPr lang="en-US" dirty="0"/>
              <a:t>)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D5DAC37-8ADF-4993-8369-0A244F7E9C55}"/>
              </a:ext>
            </a:extLst>
          </p:cNvPr>
          <p:cNvCxnSpPr>
            <a:stCxn id="17" idx="2"/>
            <a:endCxn id="2" idx="0"/>
          </p:cNvCxnSpPr>
          <p:nvPr/>
        </p:nvCxnSpPr>
        <p:spPr>
          <a:xfrm flipH="1">
            <a:off x="1631878" y="1617515"/>
            <a:ext cx="104450" cy="10410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3D13FE9-64D6-4E4C-9F6B-318548E5FDC5}"/>
              </a:ext>
            </a:extLst>
          </p:cNvPr>
          <p:cNvCxnSpPr>
            <a:stCxn id="31" idx="2"/>
            <a:endCxn id="10" idx="0"/>
          </p:cNvCxnSpPr>
          <p:nvPr/>
        </p:nvCxnSpPr>
        <p:spPr>
          <a:xfrm flipH="1">
            <a:off x="3748356" y="1620315"/>
            <a:ext cx="198627" cy="10382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9386B25-74D3-41A1-B9B8-DB8EDC3D3447}"/>
              </a:ext>
            </a:extLst>
          </p:cNvPr>
          <p:cNvCxnSpPr/>
          <p:nvPr/>
        </p:nvCxnSpPr>
        <p:spPr>
          <a:xfrm>
            <a:off x="5989834" y="1633389"/>
            <a:ext cx="0" cy="10251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DF398870-B3EA-4D28-BB51-343CCCD42ABD}"/>
              </a:ext>
            </a:extLst>
          </p:cNvPr>
          <p:cNvSpPr txBox="1"/>
          <p:nvPr/>
        </p:nvSpPr>
        <p:spPr>
          <a:xfrm>
            <a:off x="7491568" y="441624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AM Policy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206DC16-6E8C-48FE-887D-3546D259820D}"/>
              </a:ext>
            </a:extLst>
          </p:cNvPr>
          <p:cNvCxnSpPr/>
          <p:nvPr/>
        </p:nvCxnSpPr>
        <p:spPr>
          <a:xfrm>
            <a:off x="8032686" y="1364954"/>
            <a:ext cx="94172" cy="1293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1F148F67-7341-4747-A562-EB550EAC855A}"/>
              </a:ext>
            </a:extLst>
          </p:cNvPr>
          <p:cNvSpPr txBox="1"/>
          <p:nvPr/>
        </p:nvSpPr>
        <p:spPr>
          <a:xfrm>
            <a:off x="9863186" y="439914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UE Policy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C0446834-7890-4CC6-9845-E3F9B9DC280A}"/>
              </a:ext>
            </a:extLst>
          </p:cNvPr>
          <p:cNvCxnSpPr/>
          <p:nvPr/>
        </p:nvCxnSpPr>
        <p:spPr>
          <a:xfrm>
            <a:off x="10404304" y="1363244"/>
            <a:ext cx="94172" cy="1293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2DA3E84A-870E-49A1-A382-E5F80B0EAAE1}"/>
              </a:ext>
            </a:extLst>
          </p:cNvPr>
          <p:cNvSpPr txBox="1"/>
          <p:nvPr/>
        </p:nvSpPr>
        <p:spPr>
          <a:xfrm>
            <a:off x="1066803" y="5139103"/>
            <a:ext cx="9431673" cy="70788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Good!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CHF address across all PDU sessions and across AM and UE policy is consistent.</a:t>
            </a:r>
          </a:p>
          <a:p>
            <a:r>
              <a:rPr lang="en-GB" dirty="0"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If operator uses #1 (</a:t>
            </a:r>
            <a:r>
              <a:rPr lang="en-US" sz="2000" dirty="0">
                <a:effectLst/>
                <a:highlight>
                  <a:srgbClr val="00FF00"/>
                </a:highlight>
                <a:ea typeface="Calibri" panose="020F0502020204030204" pitchFamily="34" charset="0"/>
              </a:rPr>
              <a:t>UDR subscriber profile) to select CHF, this picture is a good news.</a:t>
            </a:r>
            <a:endParaRPr lang="en-US" sz="2000" b="1" dirty="0">
              <a:highlight>
                <a:srgbClr val="00FF00"/>
              </a:highlight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0CA0DD5-1C08-455D-975E-CDFA9B818C41}"/>
              </a:ext>
            </a:extLst>
          </p:cNvPr>
          <p:cNvSpPr txBox="1"/>
          <p:nvPr/>
        </p:nvSpPr>
        <p:spPr>
          <a:xfrm>
            <a:off x="1490592" y="3691986"/>
            <a:ext cx="8372594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highlight>
                  <a:srgbClr val="00FFFF"/>
                </a:highlight>
                <a:ea typeface="Calibri" panose="020F0502020204030204" pitchFamily="34" charset="0"/>
              </a:rPr>
              <a:t>A reminder - 23.501 6.3.11: </a:t>
            </a:r>
            <a:r>
              <a:rPr lang="en-US" dirty="0">
                <a:highlight>
                  <a:srgbClr val="00FFFF"/>
                </a:highlight>
                <a:ea typeface="Calibri" panose="020F0502020204030204" pitchFamily="34" charset="0"/>
              </a:rPr>
              <a:t>T</a:t>
            </a:r>
            <a:r>
              <a:rPr lang="en-US" sz="1800" dirty="0">
                <a:effectLst/>
                <a:highlight>
                  <a:srgbClr val="00FFFF"/>
                </a:highlight>
                <a:ea typeface="Calibri" panose="020F0502020204030204" pitchFamily="34" charset="0"/>
              </a:rPr>
              <a:t>here are three ways for the PCF to discover &amp; select a CHF: #1 UDR subscriber profile.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highlight>
                  <a:srgbClr val="00FFFF"/>
                </a:highlight>
                <a:ea typeface="Calibri" panose="020F0502020204030204" pitchFamily="34" charset="0"/>
              </a:rPr>
              <a:t>#2 Local Config.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highlight>
                  <a:srgbClr val="00FFFF"/>
                </a:highlight>
                <a:ea typeface="Calibri" panose="020F0502020204030204" pitchFamily="34" charset="0"/>
              </a:rPr>
              <a:t>#3 NRF.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9A68BC-483B-4E1D-985D-AB9D0371F9BD}"/>
              </a:ext>
            </a:extLst>
          </p:cNvPr>
          <p:cNvSpPr txBox="1"/>
          <p:nvPr/>
        </p:nvSpPr>
        <p:spPr>
          <a:xfrm>
            <a:off x="7376849" y="2656282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00605E-E723-4B28-BCDD-8EF96D332291}"/>
              </a:ext>
            </a:extLst>
          </p:cNvPr>
          <p:cNvSpPr txBox="1"/>
          <p:nvPr/>
        </p:nvSpPr>
        <p:spPr>
          <a:xfrm>
            <a:off x="9697097" y="2664846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C9DA44-D195-490E-961C-1BE5082D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426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265853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2890463" y="265853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5253512" y="2675738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773985" y="417186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1 (DNN=</a:t>
            </a:r>
            <a:r>
              <a:rPr lang="en-US" dirty="0" err="1"/>
              <a:t>abc</a:t>
            </a:r>
            <a:r>
              <a:rPr lang="en-US" dirty="0"/>
              <a:t>) 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C7412C-4BDC-4B35-A106-CC568F49FA25}"/>
              </a:ext>
            </a:extLst>
          </p:cNvPr>
          <p:cNvSpPr txBox="1"/>
          <p:nvPr/>
        </p:nvSpPr>
        <p:spPr>
          <a:xfrm>
            <a:off x="2984640" y="419986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2 (DNN=def)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2B01E3-3516-42EF-A0A6-595973F4900F}"/>
              </a:ext>
            </a:extLst>
          </p:cNvPr>
          <p:cNvSpPr txBox="1"/>
          <p:nvPr/>
        </p:nvSpPr>
        <p:spPr>
          <a:xfrm>
            <a:off x="5253512" y="433060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3 (DNN=</a:t>
            </a:r>
            <a:r>
              <a:rPr lang="en-US" dirty="0" err="1"/>
              <a:t>ghi</a:t>
            </a:r>
            <a:r>
              <a:rPr lang="en-US" dirty="0"/>
              <a:t>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398870-B3EA-4D28-BB51-343CCCD42ABD}"/>
              </a:ext>
            </a:extLst>
          </p:cNvPr>
          <p:cNvSpPr txBox="1"/>
          <p:nvPr/>
        </p:nvSpPr>
        <p:spPr>
          <a:xfrm>
            <a:off x="7491568" y="441624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AM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148F67-7341-4747-A562-EB550EAC855A}"/>
              </a:ext>
            </a:extLst>
          </p:cNvPr>
          <p:cNvSpPr txBox="1"/>
          <p:nvPr/>
        </p:nvSpPr>
        <p:spPr>
          <a:xfrm>
            <a:off x="9863186" y="439914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UE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DA3E84A-870E-49A1-A382-E5F80B0EAAE1}"/>
              </a:ext>
            </a:extLst>
          </p:cNvPr>
          <p:cNvSpPr txBox="1"/>
          <p:nvPr/>
        </p:nvSpPr>
        <p:spPr>
          <a:xfrm>
            <a:off x="617311" y="5730128"/>
            <a:ext cx="9431673" cy="70788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Good!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CHF address across all PDU sessions and across AM and UE policy is consistent.</a:t>
            </a:r>
          </a:p>
          <a:p>
            <a:r>
              <a:rPr lang="en-GB" dirty="0"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If operator uses #2 (</a:t>
            </a:r>
            <a:r>
              <a:rPr lang="en-US" sz="2000" dirty="0">
                <a:effectLst/>
                <a:highlight>
                  <a:srgbClr val="00FF00"/>
                </a:highlight>
                <a:ea typeface="Calibri" panose="020F0502020204030204" pitchFamily="34" charset="0"/>
              </a:rPr>
              <a:t>Local Configuration) to select CHF, this picture is a good news.</a:t>
            </a:r>
            <a:endParaRPr lang="en-US" sz="2000" b="1" dirty="0">
              <a:highlight>
                <a:srgbClr val="00FF00"/>
              </a:highligh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142385-474B-4556-89B7-8F4AF2BFB153}"/>
              </a:ext>
            </a:extLst>
          </p:cNvPr>
          <p:cNvSpPr txBox="1"/>
          <p:nvPr/>
        </p:nvSpPr>
        <p:spPr>
          <a:xfrm>
            <a:off x="4994959" y="4021708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Operator Configuration table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8E4CD0C-8BF8-4EDD-9F5C-AF6CE1519C18}"/>
              </a:ext>
            </a:extLst>
          </p:cNvPr>
          <p:cNvCxnSpPr/>
          <p:nvPr/>
        </p:nvCxnSpPr>
        <p:spPr>
          <a:xfrm flipH="1" flipV="1">
            <a:off x="1736328" y="3322069"/>
            <a:ext cx="3258631" cy="1434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FDC2256-510B-4C60-A701-C2007C0DE03A}"/>
              </a:ext>
            </a:extLst>
          </p:cNvPr>
          <p:cNvCxnSpPr>
            <a:endCxn id="10" idx="2"/>
          </p:cNvCxnSpPr>
          <p:nvPr/>
        </p:nvCxnSpPr>
        <p:spPr>
          <a:xfrm flipH="1" flipV="1">
            <a:off x="3748356" y="3304865"/>
            <a:ext cx="1246603" cy="1452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E6FB8E1-FE61-4405-AC46-BD492DFDE765}"/>
              </a:ext>
            </a:extLst>
          </p:cNvPr>
          <p:cNvCxnSpPr>
            <a:stCxn id="19" idx="0"/>
          </p:cNvCxnSpPr>
          <p:nvPr/>
        </p:nvCxnSpPr>
        <p:spPr>
          <a:xfrm flipV="1">
            <a:off x="5957302" y="3303154"/>
            <a:ext cx="32532" cy="718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5E3E6E6-A612-4D47-AA17-156820087032}"/>
              </a:ext>
            </a:extLst>
          </p:cNvPr>
          <p:cNvCxnSpPr>
            <a:stCxn id="19" idx="0"/>
          </p:cNvCxnSpPr>
          <p:nvPr/>
        </p:nvCxnSpPr>
        <p:spPr>
          <a:xfrm flipV="1">
            <a:off x="5957302" y="3303154"/>
            <a:ext cx="2118186" cy="718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F2182B4-7F5C-4E13-844E-D8850607203F}"/>
              </a:ext>
            </a:extLst>
          </p:cNvPr>
          <p:cNvCxnSpPr>
            <a:stCxn id="19" idx="0"/>
          </p:cNvCxnSpPr>
          <p:nvPr/>
        </p:nvCxnSpPr>
        <p:spPr>
          <a:xfrm flipV="1">
            <a:off x="5957302" y="3322069"/>
            <a:ext cx="4378500" cy="699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0AD60A8-1B5B-4B34-984F-DA30F35F1FB2}"/>
              </a:ext>
            </a:extLst>
          </p:cNvPr>
          <p:cNvSpPr txBox="1"/>
          <p:nvPr/>
        </p:nvSpPr>
        <p:spPr>
          <a:xfrm>
            <a:off x="7294657" y="2656282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7E6CC59-BAC0-4D60-86C1-2F3FBDE9ED20}"/>
              </a:ext>
            </a:extLst>
          </p:cNvPr>
          <p:cNvSpPr txBox="1"/>
          <p:nvPr/>
        </p:nvSpPr>
        <p:spPr>
          <a:xfrm>
            <a:off x="9483053" y="2656282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367E45-4A02-4B61-AFC2-19C73DCD6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702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265853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2890463" y="2658534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5253512" y="2675738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773985" y="417186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1 (DNN=</a:t>
            </a:r>
            <a:r>
              <a:rPr lang="en-US" dirty="0" err="1"/>
              <a:t>abc</a:t>
            </a:r>
            <a:r>
              <a:rPr lang="en-US" dirty="0"/>
              <a:t>) 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C7412C-4BDC-4B35-A106-CC568F49FA25}"/>
              </a:ext>
            </a:extLst>
          </p:cNvPr>
          <p:cNvSpPr txBox="1"/>
          <p:nvPr/>
        </p:nvSpPr>
        <p:spPr>
          <a:xfrm>
            <a:off x="2984640" y="419986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2 (DNN=def)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2B01E3-3516-42EF-A0A6-595973F4900F}"/>
              </a:ext>
            </a:extLst>
          </p:cNvPr>
          <p:cNvSpPr txBox="1"/>
          <p:nvPr/>
        </p:nvSpPr>
        <p:spPr>
          <a:xfrm>
            <a:off x="5253512" y="433060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3 (DNN=</a:t>
            </a:r>
            <a:r>
              <a:rPr lang="en-US" dirty="0" err="1"/>
              <a:t>ghi</a:t>
            </a:r>
            <a:r>
              <a:rPr lang="en-US" dirty="0"/>
              <a:t>)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398870-B3EA-4D28-BB51-343CCCD42ABD}"/>
              </a:ext>
            </a:extLst>
          </p:cNvPr>
          <p:cNvSpPr txBox="1"/>
          <p:nvPr/>
        </p:nvSpPr>
        <p:spPr>
          <a:xfrm>
            <a:off x="7491568" y="441624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AM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148F67-7341-4747-A562-EB550EAC855A}"/>
              </a:ext>
            </a:extLst>
          </p:cNvPr>
          <p:cNvSpPr txBox="1"/>
          <p:nvPr/>
        </p:nvSpPr>
        <p:spPr>
          <a:xfrm>
            <a:off x="9863186" y="439914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UE Policy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DA3E84A-870E-49A1-A382-E5F80B0EAAE1}"/>
              </a:ext>
            </a:extLst>
          </p:cNvPr>
          <p:cNvSpPr txBox="1"/>
          <p:nvPr/>
        </p:nvSpPr>
        <p:spPr>
          <a:xfrm>
            <a:off x="617311" y="5730128"/>
            <a:ext cx="9431673" cy="98488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Bad!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CHF address across diff PDU sessions and across AM and UE policy is </a:t>
            </a:r>
            <a:r>
              <a:rPr lang="en-GB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NOT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consistent.</a:t>
            </a:r>
          </a:p>
          <a:p>
            <a:r>
              <a:rPr lang="en-GB" dirty="0"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If operator uses #3 (</a:t>
            </a:r>
            <a:r>
              <a:rPr lang="en-US" sz="2000">
                <a:effectLst/>
                <a:highlight>
                  <a:srgbClr val="00FF00"/>
                </a:highlight>
                <a:ea typeface="Calibri" panose="020F0502020204030204" pitchFamily="34" charset="0"/>
              </a:rPr>
              <a:t>NRF) </a:t>
            </a:r>
            <a:r>
              <a:rPr lang="en-US" sz="2000" dirty="0">
                <a:effectLst/>
                <a:highlight>
                  <a:srgbClr val="00FF00"/>
                </a:highlight>
                <a:ea typeface="Calibri" panose="020F0502020204030204" pitchFamily="34" charset="0"/>
              </a:rPr>
              <a:t>to select CHF, this picture is a bad news.</a:t>
            </a:r>
            <a:endParaRPr lang="en-US" sz="2000" b="1" dirty="0">
              <a:highlight>
                <a:srgbClr val="00FF00"/>
              </a:highligh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142385-474B-4556-89B7-8F4AF2BFB153}"/>
              </a:ext>
            </a:extLst>
          </p:cNvPr>
          <p:cNvSpPr txBox="1"/>
          <p:nvPr/>
        </p:nvSpPr>
        <p:spPr>
          <a:xfrm>
            <a:off x="4994959" y="4021708"/>
            <a:ext cx="1924686" cy="14773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NRF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  <a:p>
            <a:r>
              <a:rPr lang="en-US" dirty="0">
                <a:solidFill>
                  <a:srgbClr val="00B0F0"/>
                </a:solidFill>
              </a:rPr>
              <a:t>CHF address #2</a:t>
            </a:r>
          </a:p>
          <a:p>
            <a:r>
              <a:rPr lang="en-US" dirty="0">
                <a:solidFill>
                  <a:srgbClr val="FF0000"/>
                </a:solidFill>
              </a:rPr>
              <a:t>CHF address #3</a:t>
            </a:r>
          </a:p>
          <a:p>
            <a:r>
              <a:rPr lang="en-US" dirty="0">
                <a:solidFill>
                  <a:srgbClr val="7030A0"/>
                </a:solidFill>
              </a:rPr>
              <a:t>…….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8E4CD0C-8BF8-4EDD-9F5C-AF6CE1519C18}"/>
              </a:ext>
            </a:extLst>
          </p:cNvPr>
          <p:cNvCxnSpPr/>
          <p:nvPr/>
        </p:nvCxnSpPr>
        <p:spPr>
          <a:xfrm flipH="1" flipV="1">
            <a:off x="1736328" y="3322069"/>
            <a:ext cx="3258631" cy="1434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FDC2256-510B-4C60-A701-C2007C0DE03A}"/>
              </a:ext>
            </a:extLst>
          </p:cNvPr>
          <p:cNvCxnSpPr>
            <a:endCxn id="10" idx="2"/>
          </p:cNvCxnSpPr>
          <p:nvPr/>
        </p:nvCxnSpPr>
        <p:spPr>
          <a:xfrm flipH="1" flipV="1">
            <a:off x="3748356" y="3304865"/>
            <a:ext cx="1246603" cy="1452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E6FB8E1-FE61-4405-AC46-BD492DFDE765}"/>
              </a:ext>
            </a:extLst>
          </p:cNvPr>
          <p:cNvCxnSpPr>
            <a:stCxn id="19" idx="0"/>
          </p:cNvCxnSpPr>
          <p:nvPr/>
        </p:nvCxnSpPr>
        <p:spPr>
          <a:xfrm flipV="1">
            <a:off x="5957302" y="3303154"/>
            <a:ext cx="32532" cy="718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5E3E6E6-A612-4D47-AA17-156820087032}"/>
              </a:ext>
            </a:extLst>
          </p:cNvPr>
          <p:cNvCxnSpPr>
            <a:stCxn id="19" idx="0"/>
          </p:cNvCxnSpPr>
          <p:nvPr/>
        </p:nvCxnSpPr>
        <p:spPr>
          <a:xfrm flipV="1">
            <a:off x="5957302" y="3303154"/>
            <a:ext cx="2118186" cy="718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F2182B4-7F5C-4E13-844E-D8850607203F}"/>
              </a:ext>
            </a:extLst>
          </p:cNvPr>
          <p:cNvCxnSpPr>
            <a:stCxn id="19" idx="0"/>
          </p:cNvCxnSpPr>
          <p:nvPr/>
        </p:nvCxnSpPr>
        <p:spPr>
          <a:xfrm flipV="1">
            <a:off x="5957302" y="3322069"/>
            <a:ext cx="4378500" cy="699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5135B72-8561-4CA0-82F0-33EB3C9ACC72}"/>
              </a:ext>
            </a:extLst>
          </p:cNvPr>
          <p:cNvSpPr txBox="1"/>
          <p:nvPr/>
        </p:nvSpPr>
        <p:spPr>
          <a:xfrm rot="1424734">
            <a:off x="1602770" y="3783692"/>
            <a:ext cx="1924686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NRF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76FB41-BFF6-4CA7-BA21-29FAF90B54AC}"/>
              </a:ext>
            </a:extLst>
          </p:cNvPr>
          <p:cNvSpPr txBox="1"/>
          <p:nvPr/>
        </p:nvSpPr>
        <p:spPr>
          <a:xfrm rot="2949108">
            <a:off x="3357936" y="3597042"/>
            <a:ext cx="1924686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NRF</a:t>
            </a:r>
          </a:p>
          <a:p>
            <a:r>
              <a:rPr lang="en-US" dirty="0">
                <a:solidFill>
                  <a:srgbClr val="00B0F0"/>
                </a:solidFill>
              </a:rPr>
              <a:t>CHF address #2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6C405C-FC42-4EDB-936F-DA23EA261A65}"/>
              </a:ext>
            </a:extLst>
          </p:cNvPr>
          <p:cNvSpPr txBox="1"/>
          <p:nvPr/>
        </p:nvSpPr>
        <p:spPr>
          <a:xfrm rot="21025293">
            <a:off x="7673100" y="3658692"/>
            <a:ext cx="1924686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NRF</a:t>
            </a:r>
          </a:p>
          <a:p>
            <a:r>
              <a:rPr lang="en-US" dirty="0">
                <a:solidFill>
                  <a:srgbClr val="FF0000"/>
                </a:solidFill>
              </a:rPr>
              <a:t>CHF address #3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E8EFF66-1048-44D0-A90D-3F479E704EAA}"/>
              </a:ext>
            </a:extLst>
          </p:cNvPr>
          <p:cNvSpPr txBox="1"/>
          <p:nvPr/>
        </p:nvSpPr>
        <p:spPr>
          <a:xfrm>
            <a:off x="7376849" y="2656282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2DC35A-1B1C-4C93-B55B-6577CBF44634}"/>
              </a:ext>
            </a:extLst>
          </p:cNvPr>
          <p:cNvSpPr txBox="1"/>
          <p:nvPr/>
        </p:nvSpPr>
        <p:spPr>
          <a:xfrm>
            <a:off x="9614899" y="2644297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65562E-0463-4C51-B313-9FA7272EC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050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BFEF-17EF-4BA1-A660-88191C6D95D7}"/>
              </a:ext>
            </a:extLst>
          </p:cNvPr>
          <p:cNvSpPr txBox="1"/>
          <p:nvPr/>
        </p:nvSpPr>
        <p:spPr>
          <a:xfrm>
            <a:off x="773985" y="3120869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462E5-4C8D-4C37-8657-CE5D50B2B655}"/>
              </a:ext>
            </a:extLst>
          </p:cNvPr>
          <p:cNvSpPr txBox="1"/>
          <p:nvPr/>
        </p:nvSpPr>
        <p:spPr>
          <a:xfrm>
            <a:off x="2890463" y="3120869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8D0DCC-5092-4D09-8982-794A5AB10FCA}"/>
              </a:ext>
            </a:extLst>
          </p:cNvPr>
          <p:cNvSpPr txBox="1"/>
          <p:nvPr/>
        </p:nvSpPr>
        <p:spPr>
          <a:xfrm>
            <a:off x="5253512" y="3138073"/>
            <a:ext cx="1715785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 PCF for PDU Session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5A5BAD-C988-450C-B932-523795B79991}"/>
              </a:ext>
            </a:extLst>
          </p:cNvPr>
          <p:cNvSpPr txBox="1"/>
          <p:nvPr/>
        </p:nvSpPr>
        <p:spPr>
          <a:xfrm>
            <a:off x="773985" y="417186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1 (DNN=</a:t>
            </a:r>
            <a:r>
              <a:rPr lang="en-US" dirty="0" err="1"/>
              <a:t>abc</a:t>
            </a:r>
            <a:r>
              <a:rPr lang="en-US" dirty="0"/>
              <a:t>) 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6C7412C-4BDC-4B35-A106-CC568F49FA25}"/>
              </a:ext>
            </a:extLst>
          </p:cNvPr>
          <p:cNvSpPr txBox="1"/>
          <p:nvPr/>
        </p:nvSpPr>
        <p:spPr>
          <a:xfrm>
            <a:off x="2984640" y="419986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2 (DNN=def)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2B01E3-3516-42EF-A0A6-595973F4900F}"/>
              </a:ext>
            </a:extLst>
          </p:cNvPr>
          <p:cNvSpPr txBox="1"/>
          <p:nvPr/>
        </p:nvSpPr>
        <p:spPr>
          <a:xfrm>
            <a:off x="5253512" y="433060"/>
            <a:ext cx="1924686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PDU session 3 (DNN=</a:t>
            </a:r>
            <a:r>
              <a:rPr lang="en-US" dirty="0" err="1"/>
              <a:t>ghi</a:t>
            </a:r>
            <a:r>
              <a:rPr lang="en-US" dirty="0"/>
              <a:t>)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398870-B3EA-4D28-BB51-343CCCD42ABD}"/>
              </a:ext>
            </a:extLst>
          </p:cNvPr>
          <p:cNvSpPr txBox="1"/>
          <p:nvPr/>
        </p:nvSpPr>
        <p:spPr>
          <a:xfrm>
            <a:off x="7491568" y="441624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AM Policy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148F67-7341-4747-A562-EB550EAC855A}"/>
              </a:ext>
            </a:extLst>
          </p:cNvPr>
          <p:cNvSpPr txBox="1"/>
          <p:nvPr/>
        </p:nvSpPr>
        <p:spPr>
          <a:xfrm>
            <a:off x="9863186" y="439914"/>
            <a:ext cx="192468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UDR table for UE Policy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DA3E84A-870E-49A1-A382-E5F80B0EAAE1}"/>
              </a:ext>
            </a:extLst>
          </p:cNvPr>
          <p:cNvSpPr txBox="1"/>
          <p:nvPr/>
        </p:nvSpPr>
        <p:spPr>
          <a:xfrm>
            <a:off x="630579" y="6039812"/>
            <a:ext cx="10930842" cy="67710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Good!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GB" sz="1800" dirty="0">
                <a:effectLst/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(A possible solution)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Even </a:t>
            </a:r>
            <a:r>
              <a:rPr lang="en-US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if operator uses #3 (NRF) to select CHF, </a:t>
            </a:r>
            <a:r>
              <a:rPr lang="en-GB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AM PCF can save the day by dynamically storing the address of CHF #1 in the various UDR tables.</a:t>
            </a:r>
            <a:endParaRPr lang="en-US" sz="2000" b="1" dirty="0">
              <a:highlight>
                <a:srgbClr val="00FF00"/>
              </a:highligh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142385-474B-4556-89B7-8F4AF2BFB153}"/>
              </a:ext>
            </a:extLst>
          </p:cNvPr>
          <p:cNvSpPr txBox="1"/>
          <p:nvPr/>
        </p:nvSpPr>
        <p:spPr>
          <a:xfrm>
            <a:off x="4994959" y="4484043"/>
            <a:ext cx="1924686" cy="14773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NRF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  <a:p>
            <a:r>
              <a:rPr lang="en-US" dirty="0">
                <a:solidFill>
                  <a:srgbClr val="00B0F0"/>
                </a:solidFill>
              </a:rPr>
              <a:t>CHF address #2</a:t>
            </a:r>
          </a:p>
          <a:p>
            <a:r>
              <a:rPr lang="en-US" dirty="0">
                <a:solidFill>
                  <a:srgbClr val="FF0000"/>
                </a:solidFill>
              </a:rPr>
              <a:t>CHF address #3</a:t>
            </a:r>
          </a:p>
          <a:p>
            <a:r>
              <a:rPr lang="en-US" dirty="0">
                <a:solidFill>
                  <a:srgbClr val="7030A0"/>
                </a:solidFill>
              </a:rPr>
              <a:t>…….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5E3E6E6-A612-4D47-AA17-156820087032}"/>
              </a:ext>
            </a:extLst>
          </p:cNvPr>
          <p:cNvCxnSpPr>
            <a:stCxn id="19" idx="0"/>
          </p:cNvCxnSpPr>
          <p:nvPr/>
        </p:nvCxnSpPr>
        <p:spPr>
          <a:xfrm flipV="1">
            <a:off x="5957302" y="3765489"/>
            <a:ext cx="2118186" cy="718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B6C405C-FC42-4EDB-936F-DA23EA261A65}"/>
              </a:ext>
            </a:extLst>
          </p:cNvPr>
          <p:cNvSpPr txBox="1"/>
          <p:nvPr/>
        </p:nvSpPr>
        <p:spPr>
          <a:xfrm rot="20486140">
            <a:off x="7041075" y="3974533"/>
            <a:ext cx="1671406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NRF</a:t>
            </a:r>
          </a:p>
          <a:p>
            <a:r>
              <a:rPr lang="en-US" dirty="0">
                <a:solidFill>
                  <a:srgbClr val="7030A0"/>
                </a:solidFill>
              </a:rPr>
              <a:t>CHF address #1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0BDB275-2D5F-4D98-84B2-BED2421AB411}"/>
              </a:ext>
            </a:extLst>
          </p:cNvPr>
          <p:cNvSpPr/>
          <p:nvPr/>
        </p:nvSpPr>
        <p:spPr>
          <a:xfrm>
            <a:off x="6944277" y="3856326"/>
            <a:ext cx="303152" cy="309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DAD27AC-B60A-47BA-ACD6-D2A6A83D29E3}"/>
              </a:ext>
            </a:extLst>
          </p:cNvPr>
          <p:cNvSpPr/>
          <p:nvPr/>
        </p:nvSpPr>
        <p:spPr>
          <a:xfrm>
            <a:off x="6768069" y="2537502"/>
            <a:ext cx="303152" cy="309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C7E4A72-4FF4-49AC-9EEE-693F6448358E}"/>
              </a:ext>
            </a:extLst>
          </p:cNvPr>
          <p:cNvCxnSpPr>
            <a:cxnSpLocks/>
            <a:endCxn id="31" idx="2"/>
          </p:cNvCxnSpPr>
          <p:nvPr/>
        </p:nvCxnSpPr>
        <p:spPr>
          <a:xfrm flipH="1" flipV="1">
            <a:off x="3946983" y="1620315"/>
            <a:ext cx="4280900" cy="15005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187F705-757C-42E7-8961-8993ABD47D23}"/>
              </a:ext>
            </a:extLst>
          </p:cNvPr>
          <p:cNvCxnSpPr>
            <a:endCxn id="17" idx="2"/>
          </p:cNvCxnSpPr>
          <p:nvPr/>
        </p:nvCxnSpPr>
        <p:spPr>
          <a:xfrm flipH="1" flipV="1">
            <a:off x="1736328" y="1617515"/>
            <a:ext cx="6041209" cy="14749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EF8A75E-5C64-4F07-99AD-F92048EB0BAC}"/>
              </a:ext>
            </a:extLst>
          </p:cNvPr>
          <p:cNvCxnSpPr>
            <a:cxnSpLocks/>
          </p:cNvCxnSpPr>
          <p:nvPr/>
        </p:nvCxnSpPr>
        <p:spPr>
          <a:xfrm flipH="1" flipV="1">
            <a:off x="6048133" y="1612898"/>
            <a:ext cx="1936523" cy="14110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>
            <a:extLst>
              <a:ext uri="{FF2B5EF4-FFF2-40B4-BE49-F238E27FC236}">
                <a16:creationId xmlns:a16="http://schemas.microsoft.com/office/drawing/2014/main" id="{5BB2FAF1-73C1-430B-8BCA-E4D53FDDA7BE}"/>
              </a:ext>
            </a:extLst>
          </p:cNvPr>
          <p:cNvSpPr/>
          <p:nvPr/>
        </p:nvSpPr>
        <p:spPr>
          <a:xfrm>
            <a:off x="4906735" y="2412502"/>
            <a:ext cx="303152" cy="309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CF16886-14AB-4621-A498-684C5F8E5464}"/>
              </a:ext>
            </a:extLst>
          </p:cNvPr>
          <p:cNvSpPr/>
          <p:nvPr/>
        </p:nvSpPr>
        <p:spPr>
          <a:xfrm>
            <a:off x="6899921" y="1970711"/>
            <a:ext cx="303152" cy="309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86A2F17-A418-4E22-AD38-D504F71FA7A5}"/>
              </a:ext>
            </a:extLst>
          </p:cNvPr>
          <p:cNvSpPr txBox="1"/>
          <p:nvPr/>
        </p:nvSpPr>
        <p:spPr>
          <a:xfrm>
            <a:off x="1299038" y="2438434"/>
            <a:ext cx="4134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2. AM PCF (during AM policy assoc.) dynamically populates CHF address #1 in the various UDR tables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0C5014C-2A18-41F3-9F34-43A93D62FF24}"/>
              </a:ext>
            </a:extLst>
          </p:cNvPr>
          <p:cNvSpPr txBox="1"/>
          <p:nvPr/>
        </p:nvSpPr>
        <p:spPr>
          <a:xfrm>
            <a:off x="6939842" y="4948552"/>
            <a:ext cx="4134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1. AM PCF (during AM policy assoc.) selects CHF #1 by using NRF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D0AB613-13BA-48A6-905B-351D56C8CA55}"/>
              </a:ext>
            </a:extLst>
          </p:cNvPr>
          <p:cNvCxnSpPr/>
          <p:nvPr/>
        </p:nvCxnSpPr>
        <p:spPr>
          <a:xfrm flipH="1">
            <a:off x="1078787" y="1633389"/>
            <a:ext cx="220251" cy="14591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CC642A9-A05A-4612-B228-027DA0593B61}"/>
              </a:ext>
            </a:extLst>
          </p:cNvPr>
          <p:cNvCxnSpPr>
            <a:stCxn id="31" idx="2"/>
            <a:endCxn id="10" idx="0"/>
          </p:cNvCxnSpPr>
          <p:nvPr/>
        </p:nvCxnSpPr>
        <p:spPr>
          <a:xfrm flipH="1">
            <a:off x="3748356" y="1620315"/>
            <a:ext cx="198627" cy="1500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B7045370-CD5E-49D5-8C3E-956523A695E0}"/>
              </a:ext>
            </a:extLst>
          </p:cNvPr>
          <p:cNvCxnSpPr/>
          <p:nvPr/>
        </p:nvCxnSpPr>
        <p:spPr>
          <a:xfrm>
            <a:off x="5858653" y="1633389"/>
            <a:ext cx="129467" cy="14591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4" name="Oval 53">
            <a:extLst>
              <a:ext uri="{FF2B5EF4-FFF2-40B4-BE49-F238E27FC236}">
                <a16:creationId xmlns:a16="http://schemas.microsoft.com/office/drawing/2014/main" id="{B27AAE81-EAA6-43EF-8431-7C374935254A}"/>
              </a:ext>
            </a:extLst>
          </p:cNvPr>
          <p:cNvSpPr/>
          <p:nvPr/>
        </p:nvSpPr>
        <p:spPr>
          <a:xfrm>
            <a:off x="893852" y="1880171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91757F9-746B-4810-9C24-46AF1562AF9A}"/>
              </a:ext>
            </a:extLst>
          </p:cNvPr>
          <p:cNvSpPr/>
          <p:nvPr/>
        </p:nvSpPr>
        <p:spPr>
          <a:xfrm>
            <a:off x="3583966" y="1744897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B08979C-A779-446D-9142-39F89F8195ED}"/>
              </a:ext>
            </a:extLst>
          </p:cNvPr>
          <p:cNvSpPr/>
          <p:nvPr/>
        </p:nvSpPr>
        <p:spPr>
          <a:xfrm>
            <a:off x="5546342" y="1837365"/>
            <a:ext cx="358765" cy="336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E91193-23ED-4A69-B6D7-497617323785}"/>
              </a:ext>
            </a:extLst>
          </p:cNvPr>
          <p:cNvSpPr txBox="1"/>
          <p:nvPr/>
        </p:nvSpPr>
        <p:spPr>
          <a:xfrm>
            <a:off x="424023" y="3885376"/>
            <a:ext cx="41340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3. Based on priority logic of 23.501 6.3.11 SM PCF(s) (during PDU Sess. Est.) are forced to read CHF address #1 from their designated UDR tables.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A74746-CA57-4CC4-8D9F-9FA108E66C80}"/>
              </a:ext>
            </a:extLst>
          </p:cNvPr>
          <p:cNvSpPr txBox="1"/>
          <p:nvPr/>
        </p:nvSpPr>
        <p:spPr>
          <a:xfrm>
            <a:off x="7376849" y="3087797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AM policy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5217734-4121-4397-8DF5-10227889E2CC}"/>
              </a:ext>
            </a:extLst>
          </p:cNvPr>
          <p:cNvSpPr txBox="1"/>
          <p:nvPr/>
        </p:nvSpPr>
        <p:spPr>
          <a:xfrm>
            <a:off x="9770729" y="3108342"/>
            <a:ext cx="1933252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AM PCF uses CHF for UE policy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DB6EB05-EE34-4554-B91B-2A9858EA1119}"/>
              </a:ext>
            </a:extLst>
          </p:cNvPr>
          <p:cNvCxnSpPr/>
          <p:nvPr/>
        </p:nvCxnSpPr>
        <p:spPr>
          <a:xfrm>
            <a:off x="9310101" y="3441786"/>
            <a:ext cx="388708" cy="205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CEB6DCF-8E60-4837-86AD-CD09D9C49750}"/>
              </a:ext>
            </a:extLst>
          </p:cNvPr>
          <p:cNvSpPr txBox="1"/>
          <p:nvPr/>
        </p:nvSpPr>
        <p:spPr>
          <a:xfrm>
            <a:off x="9683387" y="3734128"/>
            <a:ext cx="21181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It’s the same AM PCF, so it already has the correct CHF address from step 1…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4540B8-3661-435E-8889-1BE427ADCBE1}"/>
              </a:ext>
            </a:extLst>
          </p:cNvPr>
          <p:cNvSpPr txBox="1"/>
          <p:nvPr/>
        </p:nvSpPr>
        <p:spPr>
          <a:xfrm>
            <a:off x="80747" y="19544"/>
            <a:ext cx="1386476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Solution #1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257E56-DE94-4201-9999-2B7B6F9F3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21D12-EF0B-4C48-BD0B-74739B8281F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654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2073</Words>
  <Application>Microsoft Office PowerPoint</Application>
  <PresentationFormat>Widescreen</PresentationFormat>
  <Paragraphs>274</Paragraphs>
  <Slides>13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Visio</vt:lpstr>
      <vt:lpstr>SA2/SA5 background material &amp;&amp; Discussion on CHF selection in SLAMUP   by Oracle, Verizon UK Ltd, Nokia, Nokia Shanghai Bell, China Telecom, Ericsson, Huawei, HiSilicon - 5/12/2023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Oracle84</cp:lastModifiedBy>
  <cp:revision>80</cp:revision>
  <dcterms:created xsi:type="dcterms:W3CDTF">2019-02-21T16:20:51Z</dcterms:created>
  <dcterms:modified xsi:type="dcterms:W3CDTF">2023-05-12T15:55:25Z</dcterms:modified>
</cp:coreProperties>
</file>